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256" r:id="rId2"/>
    <p:sldId id="268" r:id="rId3"/>
    <p:sldId id="269" r:id="rId4"/>
    <p:sldId id="270" r:id="rId5"/>
    <p:sldId id="271" r:id="rId6"/>
    <p:sldId id="279" r:id="rId7"/>
    <p:sldId id="265" r:id="rId8"/>
    <p:sldId id="272" r:id="rId9"/>
    <p:sldId id="275" r:id="rId10"/>
    <p:sldId id="277" r:id="rId11"/>
    <p:sldId id="276" r:id="rId12"/>
    <p:sldId id="278" r:id="rId13"/>
    <p:sldId id="281" r:id="rId14"/>
    <p:sldId id="282" r:id="rId15"/>
    <p:sldId id="280" r:id="rId16"/>
    <p:sldId id="283" r:id="rId17"/>
    <p:sldId id="284" r:id="rId18"/>
    <p:sldId id="285" r:id="rId19"/>
    <p:sldId id="286" r:id="rId20"/>
    <p:sldId id="287" r:id="rId21"/>
    <p:sldId id="288" r:id="rId22"/>
    <p:sldId id="292" r:id="rId23"/>
    <p:sldId id="289" r:id="rId24"/>
    <p:sldId id="293" r:id="rId25"/>
    <p:sldId id="294" r:id="rId26"/>
    <p:sldId id="295" r:id="rId27"/>
    <p:sldId id="296" r:id="rId28"/>
    <p:sldId id="297" r:id="rId29"/>
    <p:sldId id="330" r:id="rId30"/>
    <p:sldId id="299" r:id="rId31"/>
    <p:sldId id="331" r:id="rId32"/>
    <p:sldId id="332" r:id="rId33"/>
    <p:sldId id="333" r:id="rId34"/>
    <p:sldId id="334" r:id="rId35"/>
    <p:sldId id="335" r:id="rId36"/>
    <p:sldId id="336" r:id="rId37"/>
    <p:sldId id="305" r:id="rId38"/>
    <p:sldId id="337" r:id="rId39"/>
    <p:sldId id="376" r:id="rId40"/>
    <p:sldId id="298" r:id="rId41"/>
    <p:sldId id="257" r:id="rId42"/>
    <p:sldId id="259" r:id="rId43"/>
    <p:sldId id="306" r:id="rId44"/>
    <p:sldId id="307" r:id="rId45"/>
    <p:sldId id="300" r:id="rId46"/>
    <p:sldId id="308" r:id="rId47"/>
    <p:sldId id="301" r:id="rId48"/>
    <p:sldId id="302" r:id="rId49"/>
    <p:sldId id="303" r:id="rId50"/>
    <p:sldId id="304"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26"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AD1B8-C656-4525-B5B5-DC9F123A2279}" type="datetimeFigureOut">
              <a:rPr lang="en-US" smtClean="0"/>
              <a:t>11-Feb-19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28402E-05CA-41F6-ABAD-57355D298B9A}" type="slidenum">
              <a:rPr lang="en-US" smtClean="0"/>
              <a:t>‹#›</a:t>
            </a:fld>
            <a:endParaRPr lang="en-US"/>
          </a:p>
        </p:txBody>
      </p:sp>
    </p:spTree>
    <p:extLst>
      <p:ext uri="{BB962C8B-B14F-4D97-AF65-F5344CB8AC3E}">
        <p14:creationId xmlns:p14="http://schemas.microsoft.com/office/powerpoint/2010/main" val="301488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24E96D-06FF-4069-83D2-E4810975763E}" type="datetimeFigureOut">
              <a:rPr lang="en-US" smtClean="0"/>
              <a:t>11-Feb-19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2688904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24E96D-06FF-4069-83D2-E4810975763E}" type="datetimeFigureOut">
              <a:rPr lang="en-US" smtClean="0"/>
              <a:t>11-Feb-19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243071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24E96D-06FF-4069-83D2-E4810975763E}" type="datetimeFigureOut">
              <a:rPr lang="en-US" smtClean="0"/>
              <a:t>11-Feb-19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3694514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1" name="Google Shape;91;p15"/>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92" name="Google Shape;92;p15"/>
          <p:cNvSpPr txBox="1">
            <a:spLocks noGrp="1"/>
          </p:cNvSpPr>
          <p:nvPr>
            <p:ph type="sldNum" idx="12"/>
          </p:nvPr>
        </p:nvSpPr>
        <p:spPr>
          <a:xfrm>
            <a:off x="11409055"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 name="Footer Placeholder 1"/>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60710558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24E96D-06FF-4069-83D2-E4810975763E}" type="datetimeFigureOut">
              <a:rPr lang="en-US" smtClean="0"/>
              <a:t>11-Feb-19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2081141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24E96D-06FF-4069-83D2-E4810975763E}" type="datetimeFigureOut">
              <a:rPr lang="en-US" smtClean="0"/>
              <a:t>11-Feb-19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99280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24E96D-06FF-4069-83D2-E4810975763E}" type="datetimeFigureOut">
              <a:rPr lang="en-US" smtClean="0"/>
              <a:t>11-Feb-19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214940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24E96D-06FF-4069-83D2-E4810975763E}" type="datetimeFigureOut">
              <a:rPr lang="en-US" smtClean="0"/>
              <a:t>11-Feb-19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476814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24E96D-06FF-4069-83D2-E4810975763E}" type="datetimeFigureOut">
              <a:rPr lang="en-US" smtClean="0"/>
              <a:t>11-Feb-19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723468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24E96D-06FF-4069-83D2-E4810975763E}" type="datetimeFigureOut">
              <a:rPr lang="en-US" smtClean="0"/>
              <a:t>11-Feb-19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325227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24E96D-06FF-4069-83D2-E4810975763E}" type="datetimeFigureOut">
              <a:rPr lang="en-US" smtClean="0"/>
              <a:t>11-Feb-19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269835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24E96D-06FF-4069-83D2-E4810975763E}" type="datetimeFigureOut">
              <a:rPr lang="en-US" smtClean="0"/>
              <a:t>11-Feb-19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B96B74-7729-41FA-95EB-4B3979EEE001}" type="slidenum">
              <a:rPr lang="en-US" smtClean="0"/>
              <a:t>‹#›</a:t>
            </a:fld>
            <a:endParaRPr lang="en-US"/>
          </a:p>
        </p:txBody>
      </p:sp>
    </p:spTree>
    <p:extLst>
      <p:ext uri="{BB962C8B-B14F-4D97-AF65-F5344CB8AC3E}">
        <p14:creationId xmlns:p14="http://schemas.microsoft.com/office/powerpoint/2010/main" val="3354614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4E96D-06FF-4069-83D2-E4810975763E}" type="datetimeFigureOut">
              <a:rPr lang="en-US" smtClean="0"/>
              <a:t>11-Feb-19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96B74-7729-41FA-95EB-4B3979EEE001}" type="slidenum">
              <a:rPr lang="en-US" smtClean="0"/>
              <a:t>‹#›</a:t>
            </a:fld>
            <a:endParaRPr lang="en-US"/>
          </a:p>
        </p:txBody>
      </p:sp>
    </p:spTree>
    <p:extLst>
      <p:ext uri="{BB962C8B-B14F-4D97-AF65-F5344CB8AC3E}">
        <p14:creationId xmlns:p14="http://schemas.microsoft.com/office/powerpoint/2010/main" val="5793826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Backpropaga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Logistic_function" TargetMode="External"/><Relationship Id="rId2" Type="http://schemas.openxmlformats.org/officeDocument/2006/relationships/hyperlink" Target="https://en.wikipedia.org/wiki/Radial_basis_function"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en.wikipedia.org/wiki/PID_controlle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Deep_belief_network"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youtube.com/watch?v=rAbhypxs1qQ"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junyanz/CycleGA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1524000" y="2235200"/>
            <a:ext cx="9144000" cy="2387600"/>
          </a:xfrm>
        </p:spPr>
        <p:txBody>
          <a:bodyPr>
            <a:normAutofit fontScale="90000"/>
          </a:bodyPr>
          <a:lstStyle/>
          <a:p>
            <a:r>
              <a:rPr lang="en-US" dirty="0"/>
              <a:t>Introduction to Neural Networks</a:t>
            </a:r>
            <a:br>
              <a:rPr lang="en-US" dirty="0"/>
            </a:br>
            <a:endParaRPr lang="en-US" dirty="0"/>
          </a:p>
        </p:txBody>
      </p:sp>
    </p:spTree>
    <p:extLst>
      <p:ext uri="{BB962C8B-B14F-4D97-AF65-F5344CB8AC3E}">
        <p14:creationId xmlns:p14="http://schemas.microsoft.com/office/powerpoint/2010/main" val="383394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144000" cy="2387600"/>
          </a:xfrm>
        </p:spPr>
        <p:txBody>
          <a:bodyPr>
            <a:normAutofit/>
          </a:bodyPr>
          <a:lstStyle/>
          <a:p>
            <a:pPr algn="l"/>
            <a:r>
              <a:rPr lang="en-US" dirty="0"/>
              <a:t>Neurons</a:t>
            </a:r>
            <a:br>
              <a:rPr lang="en-US" dirty="0"/>
            </a:br>
            <a:endParaRPr lang="en-US" dirty="0"/>
          </a:p>
        </p:txBody>
      </p:sp>
    </p:spTree>
    <p:extLst>
      <p:ext uri="{BB962C8B-B14F-4D97-AF65-F5344CB8AC3E}">
        <p14:creationId xmlns:p14="http://schemas.microsoft.com/office/powerpoint/2010/main" val="327576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D13656D-072D-44DD-BA1C-3C48036CA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Tree>
    <p:extLst>
      <p:ext uri="{BB962C8B-B14F-4D97-AF65-F5344CB8AC3E}">
        <p14:creationId xmlns:p14="http://schemas.microsoft.com/office/powerpoint/2010/main" val="302482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144000" cy="2387600"/>
          </a:xfrm>
        </p:spPr>
        <p:txBody>
          <a:bodyPr>
            <a:normAutofit/>
          </a:bodyPr>
          <a:lstStyle/>
          <a:p>
            <a:pPr algn="l"/>
            <a:r>
              <a:rPr lang="en-US" dirty="0"/>
              <a:t>Input layer and activation</a:t>
            </a:r>
            <a:br>
              <a:rPr lang="en-US" dirty="0"/>
            </a:br>
            <a:endParaRPr lang="en-US" dirty="0"/>
          </a:p>
        </p:txBody>
      </p:sp>
    </p:spTree>
    <p:extLst>
      <p:ext uri="{BB962C8B-B14F-4D97-AF65-F5344CB8AC3E}">
        <p14:creationId xmlns:p14="http://schemas.microsoft.com/office/powerpoint/2010/main" val="1378889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67F5-6EB7-425C-8C31-AD78F388E1F1}"/>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0ACFE970-5BDB-4219-8B72-044DF54C14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451616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144000" cy="2387600"/>
          </a:xfrm>
        </p:spPr>
        <p:txBody>
          <a:bodyPr>
            <a:normAutofit fontScale="90000"/>
          </a:bodyPr>
          <a:lstStyle/>
          <a:p>
            <a:pPr algn="l"/>
            <a:r>
              <a:rPr lang="en-US" dirty="0"/>
              <a:t>Output layer and Hidden Layer</a:t>
            </a:r>
            <a:br>
              <a:rPr lang="en-US" dirty="0"/>
            </a:br>
            <a:endParaRPr lang="en-US" dirty="0"/>
          </a:p>
        </p:txBody>
      </p:sp>
    </p:spTree>
    <p:extLst>
      <p:ext uri="{BB962C8B-B14F-4D97-AF65-F5344CB8AC3E}">
        <p14:creationId xmlns:p14="http://schemas.microsoft.com/office/powerpoint/2010/main" val="290190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D7EF-1934-409D-8AE5-71DAE014FCE2}"/>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095001CE-8853-498D-8F04-3EFB0CE9D3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15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144000" cy="2387600"/>
          </a:xfrm>
        </p:spPr>
        <p:txBody>
          <a:bodyPr>
            <a:normAutofit/>
          </a:bodyPr>
          <a:lstStyle/>
          <a:p>
            <a:pPr algn="l"/>
            <a:r>
              <a:rPr lang="en-US" dirty="0"/>
              <a:t>Neural Network</a:t>
            </a:r>
            <a:br>
              <a:rPr lang="en-US" dirty="0"/>
            </a:br>
            <a:endParaRPr lang="en-US" dirty="0"/>
          </a:p>
        </p:txBody>
      </p:sp>
    </p:spTree>
    <p:extLst>
      <p:ext uri="{BB962C8B-B14F-4D97-AF65-F5344CB8AC3E}">
        <p14:creationId xmlns:p14="http://schemas.microsoft.com/office/powerpoint/2010/main" val="1114420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613A-8682-4F30-95E6-49575038F41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A6F01F1-194B-4EC3-B9CC-1C7049D800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7471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144000" cy="2387600"/>
          </a:xfrm>
        </p:spPr>
        <p:txBody>
          <a:bodyPr>
            <a:normAutofit/>
          </a:bodyPr>
          <a:lstStyle/>
          <a:p>
            <a:pPr algn="l"/>
            <a:r>
              <a:rPr lang="en-US" dirty="0"/>
              <a:t>What are the layers doing ?</a:t>
            </a:r>
            <a:br>
              <a:rPr lang="en-US" dirty="0"/>
            </a:br>
            <a:endParaRPr lang="en-US" dirty="0"/>
          </a:p>
        </p:txBody>
      </p:sp>
    </p:spTree>
    <p:extLst>
      <p:ext uri="{BB962C8B-B14F-4D97-AF65-F5344CB8AC3E}">
        <p14:creationId xmlns:p14="http://schemas.microsoft.com/office/powerpoint/2010/main" val="3432261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D456-4866-40F4-927E-E0E96A1AC2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659DD79-1C33-4C05-AAFA-B3938AB92F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14921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EC39-8D94-404C-BAC2-D43AB36ABE1A}"/>
              </a:ext>
            </a:extLst>
          </p:cNvPr>
          <p:cNvSpPr>
            <a:spLocks noGrp="1"/>
          </p:cNvSpPr>
          <p:nvPr>
            <p:ph type="title"/>
          </p:nvPr>
        </p:nvSpPr>
        <p:spPr/>
        <p:txBody>
          <a:bodyPr/>
          <a:lstStyle/>
          <a:p>
            <a:r>
              <a:rPr lang="en-US" dirty="0"/>
              <a:t>Why neural network ?</a:t>
            </a:r>
          </a:p>
        </p:txBody>
      </p:sp>
      <p:sp>
        <p:nvSpPr>
          <p:cNvPr id="3" name="Content Placeholder 2">
            <a:extLst>
              <a:ext uri="{FF2B5EF4-FFF2-40B4-BE49-F238E27FC236}">
                <a16:creationId xmlns:a16="http://schemas.microsoft.com/office/drawing/2014/main" id="{B484CCCC-FF6C-4E84-A19A-D1E055CF10E1}"/>
              </a:ext>
            </a:extLst>
          </p:cNvPr>
          <p:cNvSpPr>
            <a:spLocks noGrp="1"/>
          </p:cNvSpPr>
          <p:nvPr>
            <p:ph idx="1"/>
          </p:nvPr>
        </p:nvSpPr>
        <p:spPr>
          <a:xfrm>
            <a:off x="838199" y="1825625"/>
            <a:ext cx="5163105" cy="4351338"/>
          </a:xfrm>
        </p:spPr>
        <p:txBody>
          <a:bodyPr/>
          <a:lstStyle/>
          <a:p>
            <a:r>
              <a:rPr lang="en-US" dirty="0"/>
              <a:t>Try writing a traditional code that takes the image on the right as an input and gives 3 as an output.</a:t>
            </a:r>
          </a:p>
          <a:p>
            <a:pPr marL="0" indent="0">
              <a:buNone/>
            </a:pPr>
            <a:endParaRPr lang="en-US" dirty="0"/>
          </a:p>
          <a:p>
            <a:r>
              <a:rPr lang="en-US" dirty="0"/>
              <a:t>Hard ? </a:t>
            </a:r>
          </a:p>
        </p:txBody>
      </p:sp>
      <p:pic>
        <p:nvPicPr>
          <p:cNvPr id="12" name="Picture 11">
            <a:extLst>
              <a:ext uri="{FF2B5EF4-FFF2-40B4-BE49-F238E27FC236}">
                <a16:creationId xmlns:a16="http://schemas.microsoft.com/office/drawing/2014/main" id="{66519E34-940A-4DD6-9673-3ED9DEDF2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193" y="1825625"/>
            <a:ext cx="6087807" cy="3424391"/>
          </a:xfrm>
          <a:prstGeom prst="rect">
            <a:avLst/>
          </a:prstGeom>
        </p:spPr>
      </p:pic>
    </p:spTree>
    <p:extLst>
      <p:ext uri="{BB962C8B-B14F-4D97-AF65-F5344CB8AC3E}">
        <p14:creationId xmlns:p14="http://schemas.microsoft.com/office/powerpoint/2010/main" val="289898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0937-8076-4EB5-9992-250481814E5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9D42953-57D2-4521-BD35-6EBAEC9C0C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4200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792332" cy="2387600"/>
          </a:xfrm>
        </p:spPr>
        <p:txBody>
          <a:bodyPr>
            <a:normAutofit/>
          </a:bodyPr>
          <a:lstStyle/>
          <a:p>
            <a:pPr algn="l"/>
            <a:r>
              <a:rPr lang="en-US" dirty="0"/>
              <a:t>Weights</a:t>
            </a:r>
            <a:br>
              <a:rPr lang="en-US" dirty="0"/>
            </a:br>
            <a:endParaRPr lang="en-US" dirty="0"/>
          </a:p>
        </p:txBody>
      </p:sp>
    </p:spTree>
    <p:extLst>
      <p:ext uri="{BB962C8B-B14F-4D97-AF65-F5344CB8AC3E}">
        <p14:creationId xmlns:p14="http://schemas.microsoft.com/office/powerpoint/2010/main" val="1712631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D947-2073-4C2E-8742-B7A4600E5F3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ABF6206-B718-42C9-9DDB-0457059014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97407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792332" cy="2387600"/>
          </a:xfrm>
        </p:spPr>
        <p:txBody>
          <a:bodyPr>
            <a:normAutofit/>
          </a:bodyPr>
          <a:lstStyle/>
          <a:p>
            <a:pPr algn="l"/>
            <a:r>
              <a:rPr lang="en-US" dirty="0"/>
              <a:t>Activation function and Bias</a:t>
            </a:r>
            <a:br>
              <a:rPr lang="en-US" dirty="0"/>
            </a:br>
            <a:endParaRPr lang="en-US" dirty="0"/>
          </a:p>
        </p:txBody>
      </p:sp>
    </p:spTree>
    <p:extLst>
      <p:ext uri="{BB962C8B-B14F-4D97-AF65-F5344CB8AC3E}">
        <p14:creationId xmlns:p14="http://schemas.microsoft.com/office/powerpoint/2010/main" val="3675547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C95A-CDF3-4345-A680-F6E020C66F4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E217CB1-807D-45FD-BEB9-3EEB83B3CF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20128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792332" cy="2387600"/>
          </a:xfrm>
        </p:spPr>
        <p:txBody>
          <a:bodyPr>
            <a:normAutofit/>
          </a:bodyPr>
          <a:lstStyle/>
          <a:p>
            <a:pPr algn="l"/>
            <a:r>
              <a:rPr lang="en-US" dirty="0"/>
              <a:t>Updated definition of neurons</a:t>
            </a:r>
            <a:br>
              <a:rPr lang="en-US" dirty="0"/>
            </a:br>
            <a:endParaRPr lang="en-US" dirty="0"/>
          </a:p>
        </p:txBody>
      </p:sp>
    </p:spTree>
    <p:extLst>
      <p:ext uri="{BB962C8B-B14F-4D97-AF65-F5344CB8AC3E}">
        <p14:creationId xmlns:p14="http://schemas.microsoft.com/office/powerpoint/2010/main" val="1218462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AAE5-6E9A-428F-BE5F-0FF08A7D04F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13CB0F-1B5C-42D8-B260-18713AC3F4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48273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792332" cy="2387600"/>
          </a:xfrm>
        </p:spPr>
        <p:txBody>
          <a:bodyPr>
            <a:normAutofit/>
          </a:bodyPr>
          <a:lstStyle/>
          <a:p>
            <a:pPr algn="l"/>
            <a:r>
              <a:rPr lang="en-US" dirty="0"/>
              <a:t>Training Process</a:t>
            </a:r>
            <a:br>
              <a:rPr lang="en-US" dirty="0"/>
            </a:br>
            <a:endParaRPr lang="en-US" dirty="0"/>
          </a:p>
        </p:txBody>
      </p:sp>
    </p:spTree>
    <p:extLst>
      <p:ext uri="{BB962C8B-B14F-4D97-AF65-F5344CB8AC3E}">
        <p14:creationId xmlns:p14="http://schemas.microsoft.com/office/powerpoint/2010/main" val="1678758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E2DF-74A5-4BEF-97D5-FFF963276C7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A7EC8B-C7CA-4C25-A26A-2148ADFE53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516026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CCD7460-6A75-4144-A599-9B8FD4349D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35619"/>
            <a:ext cx="12191999" cy="5575800"/>
          </a:xfrm>
        </p:spPr>
      </p:pic>
      <p:sp>
        <p:nvSpPr>
          <p:cNvPr id="7" name="Title 1">
            <a:extLst>
              <a:ext uri="{FF2B5EF4-FFF2-40B4-BE49-F238E27FC236}">
                <a16:creationId xmlns:a16="http://schemas.microsoft.com/office/drawing/2014/main" id="{C4D79DCA-C4A1-4935-9006-7722B2A4BF65}"/>
              </a:ext>
            </a:extLst>
          </p:cNvPr>
          <p:cNvSpPr>
            <a:spLocks noGrp="1"/>
          </p:cNvSpPr>
          <p:nvPr>
            <p:ph type="title"/>
          </p:nvPr>
        </p:nvSpPr>
        <p:spPr>
          <a:xfrm>
            <a:off x="2324100" y="226469"/>
            <a:ext cx="7543800" cy="1009150"/>
          </a:xfrm>
        </p:spPr>
        <p:txBody>
          <a:bodyPr/>
          <a:lstStyle/>
          <a:p>
            <a:r>
              <a:rPr lang="en-US" b="1" dirty="0"/>
              <a:t>Handwritten digits classification</a:t>
            </a:r>
          </a:p>
        </p:txBody>
      </p:sp>
    </p:spTree>
    <p:extLst>
      <p:ext uri="{BB962C8B-B14F-4D97-AF65-F5344CB8AC3E}">
        <p14:creationId xmlns:p14="http://schemas.microsoft.com/office/powerpoint/2010/main" val="923080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AFB1-BD70-4B0F-9583-DBC4FCB3C8D3}"/>
              </a:ext>
            </a:extLst>
          </p:cNvPr>
          <p:cNvSpPr>
            <a:spLocks noGrp="1"/>
          </p:cNvSpPr>
          <p:nvPr>
            <p:ph type="title"/>
          </p:nvPr>
        </p:nvSpPr>
        <p:spPr/>
        <p:txBody>
          <a:bodyPr/>
          <a:lstStyle/>
          <a:p>
            <a:r>
              <a:rPr lang="en-US" dirty="0"/>
              <a:t>Now what about 10 digits ?</a:t>
            </a:r>
          </a:p>
        </p:txBody>
      </p:sp>
      <p:pic>
        <p:nvPicPr>
          <p:cNvPr id="8194" name="Picture 2" descr="https://encrypted-tbn0.gstatic.com/images?q=tbn:ANd9GcT4EYJYMpjNOy07S_eYWqFT6qBTiYOzY_8ykOud1CsmEJ5TDU1Wvw">
            <a:extLst>
              <a:ext uri="{FF2B5EF4-FFF2-40B4-BE49-F238E27FC236}">
                <a16:creationId xmlns:a16="http://schemas.microsoft.com/office/drawing/2014/main" id="{2EC27C28-6A14-4B02-8717-441DF9C2B5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83634" y="2367726"/>
            <a:ext cx="5224731" cy="212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733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E4AB-069C-4F53-9610-5FB8212DF428}"/>
              </a:ext>
            </a:extLst>
          </p:cNvPr>
          <p:cNvSpPr>
            <a:spLocks noGrp="1"/>
          </p:cNvSpPr>
          <p:nvPr>
            <p:ph type="title"/>
          </p:nvPr>
        </p:nvSpPr>
        <p:spPr/>
        <p:txBody>
          <a:bodyPr/>
          <a:lstStyle/>
          <a:p>
            <a:r>
              <a:rPr lang="en-US" dirty="0"/>
              <a:t>MNIST dataset</a:t>
            </a:r>
          </a:p>
        </p:txBody>
      </p:sp>
      <p:sp>
        <p:nvSpPr>
          <p:cNvPr id="3" name="Content Placeholder 2">
            <a:extLst>
              <a:ext uri="{FF2B5EF4-FFF2-40B4-BE49-F238E27FC236}">
                <a16:creationId xmlns:a16="http://schemas.microsoft.com/office/drawing/2014/main" id="{BA0C1ECD-C502-4E73-962E-11AD81B9CD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7C8D67-77EB-40ED-B173-638982A06EE3}"/>
              </a:ext>
            </a:extLst>
          </p:cNvPr>
          <p:cNvPicPr>
            <a:picLocks noChangeAspect="1"/>
          </p:cNvPicPr>
          <p:nvPr/>
        </p:nvPicPr>
        <p:blipFill>
          <a:blip r:embed="rId2"/>
          <a:stretch>
            <a:fillRect/>
          </a:stretch>
        </p:blipFill>
        <p:spPr>
          <a:xfrm>
            <a:off x="419100" y="1420484"/>
            <a:ext cx="11353800" cy="5161619"/>
          </a:xfrm>
          <a:prstGeom prst="rect">
            <a:avLst/>
          </a:prstGeom>
        </p:spPr>
      </p:pic>
    </p:spTree>
    <p:extLst>
      <p:ext uri="{BB962C8B-B14F-4D97-AF65-F5344CB8AC3E}">
        <p14:creationId xmlns:p14="http://schemas.microsoft.com/office/powerpoint/2010/main" val="1251839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AE17-69E1-45FD-A35D-3C1D074DE2A2}"/>
              </a:ext>
            </a:extLst>
          </p:cNvPr>
          <p:cNvSpPr>
            <a:spLocks noGrp="1"/>
          </p:cNvSpPr>
          <p:nvPr>
            <p:ph type="title"/>
          </p:nvPr>
        </p:nvSpPr>
        <p:spPr/>
        <p:txBody>
          <a:bodyPr/>
          <a:lstStyle/>
          <a:p>
            <a:r>
              <a:rPr lang="en-US" dirty="0"/>
              <a:t>MNSIT</a:t>
            </a:r>
          </a:p>
        </p:txBody>
      </p:sp>
      <p:pic>
        <p:nvPicPr>
          <p:cNvPr id="5" name="Content Placeholder 4">
            <a:extLst>
              <a:ext uri="{FF2B5EF4-FFF2-40B4-BE49-F238E27FC236}">
                <a16:creationId xmlns:a16="http://schemas.microsoft.com/office/drawing/2014/main" id="{DD6299BE-6988-4830-8D3A-1D382E42F8DF}"/>
              </a:ext>
            </a:extLst>
          </p:cNvPr>
          <p:cNvPicPr>
            <a:picLocks noGrp="1" noChangeAspect="1"/>
          </p:cNvPicPr>
          <p:nvPr>
            <p:ph idx="1"/>
          </p:nvPr>
        </p:nvPicPr>
        <p:blipFill>
          <a:blip r:embed="rId2"/>
          <a:stretch>
            <a:fillRect/>
          </a:stretch>
        </p:blipFill>
        <p:spPr>
          <a:xfrm>
            <a:off x="2095500" y="2528887"/>
            <a:ext cx="8001000" cy="1800225"/>
          </a:xfrm>
          <a:prstGeom prst="rect">
            <a:avLst/>
          </a:prstGeom>
        </p:spPr>
      </p:pic>
      <p:sp>
        <p:nvSpPr>
          <p:cNvPr id="4" name="Footer Placeholder 3">
            <a:extLst>
              <a:ext uri="{FF2B5EF4-FFF2-40B4-BE49-F238E27FC236}">
                <a16:creationId xmlns:a16="http://schemas.microsoft.com/office/drawing/2014/main" id="{32673894-3B48-4403-BE9A-6B1C663DFE6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78036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6BD6-1B2C-408A-8FAA-047445184DB6}"/>
              </a:ext>
            </a:extLst>
          </p:cNvPr>
          <p:cNvSpPr>
            <a:spLocks noGrp="1"/>
          </p:cNvSpPr>
          <p:nvPr>
            <p:ph type="title"/>
          </p:nvPr>
        </p:nvSpPr>
        <p:spPr/>
        <p:txBody>
          <a:bodyPr/>
          <a:lstStyle/>
          <a:p>
            <a:r>
              <a:rPr lang="en-US" dirty="0"/>
              <a:t>Goal ?</a:t>
            </a:r>
          </a:p>
        </p:txBody>
      </p:sp>
      <p:sp>
        <p:nvSpPr>
          <p:cNvPr id="4" name="Footer Placeholder 3">
            <a:extLst>
              <a:ext uri="{FF2B5EF4-FFF2-40B4-BE49-F238E27FC236}">
                <a16:creationId xmlns:a16="http://schemas.microsoft.com/office/drawing/2014/main" id="{9B08E743-2E3F-41E2-95DB-BCC85521086F}"/>
              </a:ext>
            </a:extLst>
          </p:cNvPr>
          <p:cNvSpPr>
            <a:spLocks noGrp="1"/>
          </p:cNvSpPr>
          <p:nvPr>
            <p:ph type="ftr" sz="quarter" idx="11"/>
          </p:nvPr>
        </p:nvSpPr>
        <p:spPr/>
        <p:txBody>
          <a:bodyPr/>
          <a:lstStyle/>
          <a:p>
            <a:endParaRPr lang="en-US"/>
          </a:p>
        </p:txBody>
      </p:sp>
      <p:pic>
        <p:nvPicPr>
          <p:cNvPr id="5" name="Picture 4">
            <a:extLst>
              <a:ext uri="{FF2B5EF4-FFF2-40B4-BE49-F238E27FC236}">
                <a16:creationId xmlns:a16="http://schemas.microsoft.com/office/drawing/2014/main" id="{7FC85D1C-657A-4D89-B400-10EB0B568D60}"/>
              </a:ext>
            </a:extLst>
          </p:cNvPr>
          <p:cNvPicPr>
            <a:picLocks noChangeAspect="1"/>
          </p:cNvPicPr>
          <p:nvPr/>
        </p:nvPicPr>
        <p:blipFill>
          <a:blip r:embed="rId2"/>
          <a:stretch>
            <a:fillRect/>
          </a:stretch>
        </p:blipFill>
        <p:spPr>
          <a:xfrm>
            <a:off x="1547812" y="1957387"/>
            <a:ext cx="9096375" cy="2943225"/>
          </a:xfrm>
          <a:prstGeom prst="rect">
            <a:avLst/>
          </a:prstGeom>
        </p:spPr>
      </p:pic>
    </p:spTree>
    <p:extLst>
      <p:ext uri="{BB962C8B-B14F-4D97-AF65-F5344CB8AC3E}">
        <p14:creationId xmlns:p14="http://schemas.microsoft.com/office/powerpoint/2010/main" val="292828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BA7A5D-FD84-45DF-B5EC-EA24D48A6AA1}"/>
              </a:ext>
            </a:extLst>
          </p:cNvPr>
          <p:cNvSpPr>
            <a:spLocks noGrp="1"/>
          </p:cNvSpPr>
          <p:nvPr>
            <p:ph type="ftr" sz="quarter" idx="11"/>
          </p:nvPr>
        </p:nvSpPr>
        <p:spPr/>
        <p:txBody>
          <a:bodyPr/>
          <a:lstStyle/>
          <a:p>
            <a:endParaRPr lang="en-US"/>
          </a:p>
        </p:txBody>
      </p:sp>
      <p:pic>
        <p:nvPicPr>
          <p:cNvPr id="6" name="Picture 5">
            <a:extLst>
              <a:ext uri="{FF2B5EF4-FFF2-40B4-BE49-F238E27FC236}">
                <a16:creationId xmlns:a16="http://schemas.microsoft.com/office/drawing/2014/main" id="{2FB3FE63-93FB-4ABC-872D-4C9AFFDED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6202"/>
            <a:ext cx="12192000" cy="5405595"/>
          </a:xfrm>
          <a:prstGeom prst="rect">
            <a:avLst/>
          </a:prstGeom>
        </p:spPr>
      </p:pic>
    </p:spTree>
    <p:extLst>
      <p:ext uri="{BB962C8B-B14F-4D97-AF65-F5344CB8AC3E}">
        <p14:creationId xmlns:p14="http://schemas.microsoft.com/office/powerpoint/2010/main" val="4016828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E3C7C0-D553-4B3B-93EE-51B94AEFB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5587"/>
            <a:ext cx="12192000" cy="6025366"/>
          </a:xfrm>
          <a:prstGeom prst="rect">
            <a:avLst/>
          </a:prstGeom>
        </p:spPr>
      </p:pic>
    </p:spTree>
    <p:extLst>
      <p:ext uri="{BB962C8B-B14F-4D97-AF65-F5344CB8AC3E}">
        <p14:creationId xmlns:p14="http://schemas.microsoft.com/office/powerpoint/2010/main" val="1146358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A36EC-07AB-4FC6-80E2-88D7F9A52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3306"/>
            <a:ext cx="12192000" cy="5371387"/>
          </a:xfrm>
          <a:prstGeom prst="rect">
            <a:avLst/>
          </a:prstGeom>
        </p:spPr>
      </p:pic>
    </p:spTree>
    <p:extLst>
      <p:ext uri="{BB962C8B-B14F-4D97-AF65-F5344CB8AC3E}">
        <p14:creationId xmlns:p14="http://schemas.microsoft.com/office/powerpoint/2010/main" val="1832374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75FDF-7B19-4C7E-8075-65642C014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016"/>
            <a:ext cx="12192000" cy="5461967"/>
          </a:xfrm>
          <a:prstGeom prst="rect">
            <a:avLst/>
          </a:prstGeom>
        </p:spPr>
      </p:pic>
    </p:spTree>
    <p:extLst>
      <p:ext uri="{BB962C8B-B14F-4D97-AF65-F5344CB8AC3E}">
        <p14:creationId xmlns:p14="http://schemas.microsoft.com/office/powerpoint/2010/main" val="1389140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78354-2FF2-4BE6-8ACE-77C06D453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759"/>
            <a:ext cx="12192000" cy="5412481"/>
          </a:xfrm>
          <a:prstGeom prst="rect">
            <a:avLst/>
          </a:prstGeom>
        </p:spPr>
      </p:pic>
    </p:spTree>
    <p:extLst>
      <p:ext uri="{BB962C8B-B14F-4D97-AF65-F5344CB8AC3E}">
        <p14:creationId xmlns:p14="http://schemas.microsoft.com/office/powerpoint/2010/main" val="2215746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28C1C1-F5EB-4AD0-AEAA-A6C16F72B8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0" cy="6858001"/>
          </a:xfrm>
        </p:spPr>
      </p:pic>
    </p:spTree>
    <p:extLst>
      <p:ext uri="{BB962C8B-B14F-4D97-AF65-F5344CB8AC3E}">
        <p14:creationId xmlns:p14="http://schemas.microsoft.com/office/powerpoint/2010/main" val="3185595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530-1545-4C0E-9B7C-1A5E9C78171B}"/>
              </a:ext>
            </a:extLst>
          </p:cNvPr>
          <p:cNvSpPr>
            <a:spLocks noGrp="1"/>
          </p:cNvSpPr>
          <p:nvPr>
            <p:ph type="title"/>
          </p:nvPr>
        </p:nvSpPr>
        <p:spPr/>
        <p:txBody>
          <a:bodyPr/>
          <a:lstStyle/>
          <a:p>
            <a:r>
              <a:rPr lang="en-US" dirty="0"/>
              <a:t>Coding Time !</a:t>
            </a:r>
          </a:p>
        </p:txBody>
      </p:sp>
      <p:sp>
        <p:nvSpPr>
          <p:cNvPr id="4" name="Footer Placeholder 3">
            <a:extLst>
              <a:ext uri="{FF2B5EF4-FFF2-40B4-BE49-F238E27FC236}">
                <a16:creationId xmlns:a16="http://schemas.microsoft.com/office/drawing/2014/main" id="{62F0CDF9-0432-4165-A147-9F54D8890B08}"/>
              </a:ext>
            </a:extLst>
          </p:cNvPr>
          <p:cNvSpPr>
            <a:spLocks noGrp="1"/>
          </p:cNvSpPr>
          <p:nvPr>
            <p:ph type="ftr" sz="quarter" idx="13"/>
          </p:nvPr>
        </p:nvSpPr>
        <p:spPr/>
        <p:txBody>
          <a:bodyPr/>
          <a:lstStyle/>
          <a:p>
            <a:endParaRPr lang="en-US"/>
          </a:p>
        </p:txBody>
      </p:sp>
      <p:sp>
        <p:nvSpPr>
          <p:cNvPr id="10" name="TextBox 9">
            <a:extLst>
              <a:ext uri="{FF2B5EF4-FFF2-40B4-BE49-F238E27FC236}">
                <a16:creationId xmlns:a16="http://schemas.microsoft.com/office/drawing/2014/main" id="{BFF3E207-258B-4FCC-98D7-82933D938914}"/>
              </a:ext>
            </a:extLst>
          </p:cNvPr>
          <p:cNvSpPr txBox="1"/>
          <p:nvPr/>
        </p:nvSpPr>
        <p:spPr>
          <a:xfrm>
            <a:off x="4066362" y="5465605"/>
            <a:ext cx="4052007" cy="461665"/>
          </a:xfrm>
          <a:prstGeom prst="rect">
            <a:avLst/>
          </a:prstGeom>
          <a:noFill/>
        </p:spPr>
        <p:txBody>
          <a:bodyPr wrap="none" rtlCol="0">
            <a:spAutoFit/>
          </a:bodyPr>
          <a:lstStyle/>
          <a:p>
            <a:pPr algn="ctr"/>
            <a:r>
              <a:rPr lang="en-US" sz="2400" dirty="0"/>
              <a:t>C:\Users\... &gt; </a:t>
            </a:r>
            <a:r>
              <a:rPr lang="en-US" sz="2400" dirty="0" err="1"/>
              <a:t>jupyter</a:t>
            </a:r>
            <a:r>
              <a:rPr lang="en-US" sz="2400" dirty="0"/>
              <a:t> notebook</a:t>
            </a:r>
          </a:p>
        </p:txBody>
      </p:sp>
      <p:pic>
        <p:nvPicPr>
          <p:cNvPr id="14338" name="Picture 2" descr="Image result for coding gif">
            <a:extLst>
              <a:ext uri="{FF2B5EF4-FFF2-40B4-BE49-F238E27FC236}">
                <a16:creationId xmlns:a16="http://schemas.microsoft.com/office/drawing/2014/main" id="{C185B48A-1ACE-4737-AA2F-074E33D4FDD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7145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13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6F46-1DCC-43DC-ABBA-99DF6ABA9AE6}"/>
              </a:ext>
            </a:extLst>
          </p:cNvPr>
          <p:cNvSpPr>
            <a:spLocks noGrp="1"/>
          </p:cNvSpPr>
          <p:nvPr>
            <p:ph type="title"/>
          </p:nvPr>
        </p:nvSpPr>
        <p:spPr/>
        <p:txBody>
          <a:bodyPr/>
          <a:lstStyle/>
          <a:p>
            <a:r>
              <a:rPr lang="en-US" dirty="0"/>
              <a:t>Now 100 images with different pixel values ?</a:t>
            </a:r>
          </a:p>
        </p:txBody>
      </p:sp>
      <p:pic>
        <p:nvPicPr>
          <p:cNvPr id="9218" name="Picture 2" descr="Related image">
            <a:extLst>
              <a:ext uri="{FF2B5EF4-FFF2-40B4-BE49-F238E27FC236}">
                <a16:creationId xmlns:a16="http://schemas.microsoft.com/office/drawing/2014/main" id="{A09E3C48-2C73-49B4-89FC-69B08FA3E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794" y="1452463"/>
            <a:ext cx="5040412" cy="504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622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792332" cy="2387600"/>
          </a:xfrm>
        </p:spPr>
        <p:txBody>
          <a:bodyPr>
            <a:normAutofit/>
          </a:bodyPr>
          <a:lstStyle/>
          <a:p>
            <a:pPr algn="l"/>
            <a:r>
              <a:rPr lang="en-US" dirty="0"/>
              <a:t>Appendix</a:t>
            </a:r>
            <a:br>
              <a:rPr lang="en-US" dirty="0"/>
            </a:br>
            <a:endParaRPr lang="en-US" dirty="0"/>
          </a:p>
        </p:txBody>
      </p:sp>
    </p:spTree>
    <p:extLst>
      <p:ext uri="{BB962C8B-B14F-4D97-AF65-F5344CB8AC3E}">
        <p14:creationId xmlns:p14="http://schemas.microsoft.com/office/powerpoint/2010/main" val="3235633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3506D-80E9-4446-9BB3-FF8593A895D6}"/>
              </a:ext>
            </a:extLst>
          </p:cNvPr>
          <p:cNvSpPr>
            <a:spLocks noGrp="1"/>
          </p:cNvSpPr>
          <p:nvPr>
            <p:ph type="title"/>
          </p:nvPr>
        </p:nvSpPr>
        <p:spPr/>
        <p:txBody>
          <a:bodyPr/>
          <a:lstStyle/>
          <a:p>
            <a:r>
              <a:rPr lang="en-US" dirty="0"/>
              <a:t>Neural networks Definition</a:t>
            </a:r>
          </a:p>
        </p:txBody>
      </p:sp>
      <p:sp>
        <p:nvSpPr>
          <p:cNvPr id="3" name="Content Placeholder 2">
            <a:extLst>
              <a:ext uri="{FF2B5EF4-FFF2-40B4-BE49-F238E27FC236}">
                <a16:creationId xmlns:a16="http://schemas.microsoft.com/office/drawing/2014/main" id="{5D3FFD7E-E275-4204-982F-C51E5C6DC723}"/>
              </a:ext>
            </a:extLst>
          </p:cNvPr>
          <p:cNvSpPr>
            <a:spLocks noGrp="1"/>
          </p:cNvSpPr>
          <p:nvPr>
            <p:ph idx="1"/>
          </p:nvPr>
        </p:nvSpPr>
        <p:spPr/>
        <p:txBody>
          <a:bodyPr>
            <a:normAutofit fontScale="85000" lnSpcReduction="10000"/>
          </a:bodyPr>
          <a:lstStyle/>
          <a:p>
            <a:r>
              <a:rPr lang="en-US" dirty="0"/>
              <a:t>Neural networks are mathematical and computational abstractions of biological processes that take place in the brain. Specifically, they loosely mimic the “firing” of interconnected neutrons in response to stimuli — such as new incoming information.</a:t>
            </a:r>
          </a:p>
          <a:p>
            <a:r>
              <a:rPr lang="en-US" dirty="0"/>
              <a:t>Artificial Neural Networks have generated a lot of excitement in Machine Learning research and industry, thanks to many breakthrough results in speech recognition, computer vision and text processing.</a:t>
            </a:r>
          </a:p>
          <a:p>
            <a:r>
              <a:rPr lang="en-US" dirty="0"/>
              <a:t>Neural networks work by computing weighted summations of input vectors that are then passed through non-linear activation functions, thereby creating a mapping from input to output via a non-linear transformation layer. </a:t>
            </a:r>
          </a:p>
          <a:p>
            <a:r>
              <a:rPr lang="en-US" dirty="0"/>
              <a:t>The weights (represented by neutrons) in the transformation, or </a:t>
            </a:r>
            <a:r>
              <a:rPr lang="en-US" i="1" dirty="0"/>
              <a:t>hidden</a:t>
            </a:r>
            <a:r>
              <a:rPr lang="en-US" dirty="0"/>
              <a:t>, layer are iteratively adjusted such that they come to represent relationships in the data that map inputs to outputs.</a:t>
            </a:r>
          </a:p>
          <a:p>
            <a:endParaRPr lang="en-US" dirty="0"/>
          </a:p>
        </p:txBody>
      </p:sp>
    </p:spTree>
    <p:extLst>
      <p:ext uri="{BB962C8B-B14F-4D97-AF65-F5344CB8AC3E}">
        <p14:creationId xmlns:p14="http://schemas.microsoft.com/office/powerpoint/2010/main" val="1660606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BCBA-20DC-4ED8-A112-19097AF7DCC4}"/>
              </a:ext>
            </a:extLst>
          </p:cNvPr>
          <p:cNvSpPr>
            <a:spLocks noGrp="1"/>
          </p:cNvSpPr>
          <p:nvPr>
            <p:ph type="title"/>
          </p:nvPr>
        </p:nvSpPr>
        <p:spPr/>
        <p:txBody>
          <a:bodyPr/>
          <a:lstStyle/>
          <a:p>
            <a:r>
              <a:rPr lang="en-US" dirty="0"/>
              <a:t>Comparing ANN to Biological Neuron</a:t>
            </a:r>
          </a:p>
        </p:txBody>
      </p:sp>
      <p:pic>
        <p:nvPicPr>
          <p:cNvPr id="2050" name="Picture 2" descr="https://www.intechopen.com/media/chapter/39067/media/image1.png">
            <a:extLst>
              <a:ext uri="{FF2B5EF4-FFF2-40B4-BE49-F238E27FC236}">
                <a16:creationId xmlns:a16="http://schemas.microsoft.com/office/drawing/2014/main" id="{B10E2E19-8C62-42F1-857E-33FDD1AA4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293" y="1552702"/>
            <a:ext cx="6560598" cy="4639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6A5635-08E9-40D3-8358-CFD4180AE9C7}"/>
              </a:ext>
            </a:extLst>
          </p:cNvPr>
          <p:cNvSpPr txBox="1"/>
          <p:nvPr/>
        </p:nvSpPr>
        <p:spPr>
          <a:xfrm>
            <a:off x="745724" y="2672179"/>
            <a:ext cx="3653051" cy="1200329"/>
          </a:xfrm>
          <a:prstGeom prst="rect">
            <a:avLst/>
          </a:prstGeom>
          <a:noFill/>
        </p:spPr>
        <p:txBody>
          <a:bodyPr wrap="none" rtlCol="0">
            <a:spAutoFit/>
          </a:bodyPr>
          <a:lstStyle/>
          <a:p>
            <a:pPr marL="342900" indent="-342900">
              <a:buAutoNum type="alphaUcParenBoth"/>
            </a:pPr>
            <a:r>
              <a:rPr lang="en-US" dirty="0"/>
              <a:t>Human neuron</a:t>
            </a:r>
          </a:p>
          <a:p>
            <a:pPr marL="342900" indent="-342900">
              <a:buAutoNum type="alphaUcParenBoth"/>
            </a:pPr>
            <a:r>
              <a:rPr lang="en-US" dirty="0"/>
              <a:t>Artificial neuron or hidden unity; </a:t>
            </a:r>
          </a:p>
          <a:p>
            <a:pPr marL="342900" indent="-342900">
              <a:buAutoNum type="alphaUcParenBoth"/>
            </a:pPr>
            <a:r>
              <a:rPr lang="en-US" dirty="0"/>
              <a:t>Biological synapse</a:t>
            </a:r>
          </a:p>
          <a:p>
            <a:pPr marL="342900" indent="-342900">
              <a:buAutoNum type="alphaUcParenBoth"/>
            </a:pPr>
            <a:r>
              <a:rPr lang="en-US" dirty="0"/>
              <a:t>ANN synapses</a:t>
            </a:r>
          </a:p>
        </p:txBody>
      </p:sp>
    </p:spTree>
    <p:extLst>
      <p:ext uri="{BB962C8B-B14F-4D97-AF65-F5344CB8AC3E}">
        <p14:creationId xmlns:p14="http://schemas.microsoft.com/office/powerpoint/2010/main" val="1114980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792332" cy="2387600"/>
          </a:xfrm>
        </p:spPr>
        <p:txBody>
          <a:bodyPr>
            <a:normAutofit/>
          </a:bodyPr>
          <a:lstStyle/>
          <a:p>
            <a:pPr algn="l"/>
            <a:r>
              <a:rPr lang="en-US" dirty="0"/>
              <a:t>Types of Neural Networks</a:t>
            </a:r>
            <a:br>
              <a:rPr lang="en-US" dirty="0"/>
            </a:br>
            <a:endParaRPr lang="en-US" dirty="0"/>
          </a:p>
        </p:txBody>
      </p:sp>
    </p:spTree>
    <p:extLst>
      <p:ext uri="{BB962C8B-B14F-4D97-AF65-F5344CB8AC3E}">
        <p14:creationId xmlns:p14="http://schemas.microsoft.com/office/powerpoint/2010/main" val="6578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cdn-images-1.medium.com/max/1000/1*cuTSPlTq0a_327iTPJyD-Q.png">
            <a:extLst>
              <a:ext uri="{FF2B5EF4-FFF2-40B4-BE49-F238E27FC236}">
                <a16:creationId xmlns:a16="http://schemas.microsoft.com/office/drawing/2014/main" id="{88AC33B4-B8EA-429B-B9A1-6DE989A8A1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6340" y="623454"/>
            <a:ext cx="5879319" cy="561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606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CBF3-1CBD-447A-A801-8185CF74FF7A}"/>
              </a:ext>
            </a:extLst>
          </p:cNvPr>
          <p:cNvSpPr>
            <a:spLocks noGrp="1"/>
          </p:cNvSpPr>
          <p:nvPr>
            <p:ph type="title"/>
          </p:nvPr>
        </p:nvSpPr>
        <p:spPr/>
        <p:txBody>
          <a:bodyPr/>
          <a:lstStyle/>
          <a:p>
            <a:r>
              <a:rPr lang="en-US" b="1" dirty="0"/>
              <a:t>Perceptron</a:t>
            </a:r>
            <a:endParaRPr lang="en-US" dirty="0"/>
          </a:p>
        </p:txBody>
      </p:sp>
      <p:sp>
        <p:nvSpPr>
          <p:cNvPr id="3" name="Content Placeholder 2">
            <a:extLst>
              <a:ext uri="{FF2B5EF4-FFF2-40B4-BE49-F238E27FC236}">
                <a16:creationId xmlns:a16="http://schemas.microsoft.com/office/drawing/2014/main" id="{500A550A-C764-48DF-8761-1C487A68C76F}"/>
              </a:ext>
            </a:extLst>
          </p:cNvPr>
          <p:cNvSpPr>
            <a:spLocks noGrp="1"/>
          </p:cNvSpPr>
          <p:nvPr>
            <p:ph idx="1"/>
          </p:nvPr>
        </p:nvSpPr>
        <p:spPr>
          <a:xfrm>
            <a:off x="838200" y="1825625"/>
            <a:ext cx="5257800" cy="4351338"/>
          </a:xfrm>
        </p:spPr>
        <p:txBody>
          <a:bodyPr/>
          <a:lstStyle/>
          <a:p>
            <a:r>
              <a:rPr lang="en-US" dirty="0"/>
              <a:t>The simplest and oldest model of Neuron, as we know it. Takes some inputs, sums them up, applies activation function and passes them to output layer.</a:t>
            </a:r>
          </a:p>
        </p:txBody>
      </p:sp>
      <p:pic>
        <p:nvPicPr>
          <p:cNvPr id="16386" name="Picture 2" descr="https://cdn-images-1.medium.com/max/600/1*JLlHNhYjyY9h9y1D1sy8Zw.png">
            <a:extLst>
              <a:ext uri="{FF2B5EF4-FFF2-40B4-BE49-F238E27FC236}">
                <a16:creationId xmlns:a16="http://schemas.microsoft.com/office/drawing/2014/main" id="{53E5D40E-02AD-4EB4-9B12-306E568D6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690688"/>
            <a:ext cx="45720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63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6B8F-869F-45F4-B07D-425880BF8EE3}"/>
              </a:ext>
            </a:extLst>
          </p:cNvPr>
          <p:cNvSpPr>
            <a:spLocks noGrp="1"/>
          </p:cNvSpPr>
          <p:nvPr>
            <p:ph type="title"/>
          </p:nvPr>
        </p:nvSpPr>
        <p:spPr/>
        <p:txBody>
          <a:bodyPr/>
          <a:lstStyle/>
          <a:p>
            <a:r>
              <a:rPr lang="en-US" b="1" dirty="0"/>
              <a:t>Feed forward neural networks</a:t>
            </a:r>
            <a:endParaRPr lang="en-US" dirty="0"/>
          </a:p>
        </p:txBody>
      </p:sp>
      <p:sp>
        <p:nvSpPr>
          <p:cNvPr id="3" name="Content Placeholder 2">
            <a:extLst>
              <a:ext uri="{FF2B5EF4-FFF2-40B4-BE49-F238E27FC236}">
                <a16:creationId xmlns:a16="http://schemas.microsoft.com/office/drawing/2014/main" id="{3589F7F1-A9E3-45CE-B158-4205764168C7}"/>
              </a:ext>
            </a:extLst>
          </p:cNvPr>
          <p:cNvSpPr>
            <a:spLocks noGrp="1"/>
          </p:cNvSpPr>
          <p:nvPr>
            <p:ph idx="1"/>
          </p:nvPr>
        </p:nvSpPr>
        <p:spPr>
          <a:xfrm>
            <a:off x="838200" y="1825625"/>
            <a:ext cx="5257800" cy="4351338"/>
          </a:xfrm>
        </p:spPr>
        <p:txBody>
          <a:bodyPr/>
          <a:lstStyle/>
          <a:p>
            <a:r>
              <a:rPr lang="en-US" dirty="0"/>
              <a:t>it follows the following rules:</a:t>
            </a:r>
          </a:p>
          <a:p>
            <a:pPr lvl="1"/>
            <a:r>
              <a:rPr lang="en-US" dirty="0"/>
              <a:t>all nodes are fully connected</a:t>
            </a:r>
          </a:p>
          <a:p>
            <a:pPr lvl="1"/>
            <a:r>
              <a:rPr lang="en-US" dirty="0"/>
              <a:t>activation flows from input layer to output, without back loops</a:t>
            </a:r>
          </a:p>
          <a:p>
            <a:pPr lvl="1"/>
            <a:r>
              <a:rPr lang="en-US" dirty="0"/>
              <a:t>there is one layer between input and output (hidden layer)</a:t>
            </a:r>
          </a:p>
          <a:p>
            <a:r>
              <a:rPr lang="en-US" dirty="0"/>
              <a:t>In most cases this type of networks is trained using </a:t>
            </a:r>
            <a:r>
              <a:rPr lang="en-US" dirty="0">
                <a:hlinkClick r:id="rId2"/>
              </a:rPr>
              <a:t>Backpropagation</a:t>
            </a:r>
            <a:r>
              <a:rPr lang="en-US" dirty="0"/>
              <a:t> method.</a:t>
            </a:r>
          </a:p>
          <a:p>
            <a:endParaRPr lang="en-US" dirty="0"/>
          </a:p>
        </p:txBody>
      </p:sp>
      <p:pic>
        <p:nvPicPr>
          <p:cNvPr id="17410" name="Picture 2" descr="https://cdn-images-1.medium.com/max/600/1*W9awL0IGeXBcrPAxQPtbew.png">
            <a:extLst>
              <a:ext uri="{FF2B5EF4-FFF2-40B4-BE49-F238E27FC236}">
                <a16:creationId xmlns:a16="http://schemas.microsoft.com/office/drawing/2014/main" id="{B200391C-842C-4A2F-8732-FA1122F30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640" y="1690688"/>
            <a:ext cx="53721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291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FFC2-9DB7-4E70-AC3D-9B41C25FF1BB}"/>
              </a:ext>
            </a:extLst>
          </p:cNvPr>
          <p:cNvSpPr>
            <a:spLocks noGrp="1"/>
          </p:cNvSpPr>
          <p:nvPr>
            <p:ph type="title"/>
          </p:nvPr>
        </p:nvSpPr>
        <p:spPr/>
        <p:txBody>
          <a:bodyPr/>
          <a:lstStyle/>
          <a:p>
            <a:r>
              <a:rPr lang="en-US" b="1" dirty="0"/>
              <a:t>RBF neural networks</a:t>
            </a:r>
            <a:endParaRPr lang="en-US" dirty="0"/>
          </a:p>
        </p:txBody>
      </p:sp>
      <p:sp>
        <p:nvSpPr>
          <p:cNvPr id="3" name="Content Placeholder 2">
            <a:extLst>
              <a:ext uri="{FF2B5EF4-FFF2-40B4-BE49-F238E27FC236}">
                <a16:creationId xmlns:a16="http://schemas.microsoft.com/office/drawing/2014/main" id="{6A3C42FB-D2AE-4E14-9A86-4EC9D3E3FD4B}"/>
              </a:ext>
            </a:extLst>
          </p:cNvPr>
          <p:cNvSpPr>
            <a:spLocks noGrp="1"/>
          </p:cNvSpPr>
          <p:nvPr>
            <p:ph idx="1"/>
          </p:nvPr>
        </p:nvSpPr>
        <p:spPr>
          <a:xfrm>
            <a:off x="838200" y="1825625"/>
            <a:ext cx="5257800" cy="4351338"/>
          </a:xfrm>
        </p:spPr>
        <p:txBody>
          <a:bodyPr>
            <a:normAutofit fontScale="85000" lnSpcReduction="20000"/>
          </a:bodyPr>
          <a:lstStyle/>
          <a:p>
            <a:r>
              <a:rPr lang="en-US" dirty="0"/>
              <a:t>FF (feed forward) NNs, that use </a:t>
            </a:r>
            <a:r>
              <a:rPr lang="en-US" dirty="0">
                <a:hlinkClick r:id="rId2"/>
              </a:rPr>
              <a:t>radial basis function</a:t>
            </a:r>
            <a:r>
              <a:rPr lang="en-US" dirty="0"/>
              <a:t> as activation function instead of </a:t>
            </a:r>
            <a:r>
              <a:rPr lang="en-US" dirty="0">
                <a:hlinkClick r:id="rId3"/>
              </a:rPr>
              <a:t>logistic function</a:t>
            </a:r>
            <a:r>
              <a:rPr lang="en-US" dirty="0"/>
              <a:t>. </a:t>
            </a:r>
          </a:p>
          <a:p>
            <a:r>
              <a:rPr lang="en-US" dirty="0"/>
              <a:t>Logistic function map some arbitrary value to a 0…1 range, answering a “yes or no” question. It is good for classification and decision making systems, but works bad for continuous values.</a:t>
            </a:r>
          </a:p>
          <a:p>
            <a:r>
              <a:rPr lang="en-US" dirty="0"/>
              <a:t>Contrary, radial basis functions answer the question “how far are we from the target”? This is perfect for function approximation, and machine control (as a replacement of </a:t>
            </a:r>
            <a:r>
              <a:rPr lang="en-US" dirty="0">
                <a:hlinkClick r:id="rId4"/>
              </a:rPr>
              <a:t>PID</a:t>
            </a:r>
            <a:r>
              <a:rPr lang="en-US" dirty="0"/>
              <a:t> controllers, for example).</a:t>
            </a:r>
          </a:p>
        </p:txBody>
      </p:sp>
      <p:pic>
        <p:nvPicPr>
          <p:cNvPr id="18434" name="Picture 2" descr="https://cdn-images-1.medium.com/max/600/1*ywIq8moPGBrQDf_dq71dhQ.png">
            <a:extLst>
              <a:ext uri="{FF2B5EF4-FFF2-40B4-BE49-F238E27FC236}">
                <a16:creationId xmlns:a16="http://schemas.microsoft.com/office/drawing/2014/main" id="{30FA3541-9E02-4594-8078-F137D66131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857375"/>
            <a:ext cx="5715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261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EEC1-AA8D-4F95-8EBF-FED5DA24C42A}"/>
              </a:ext>
            </a:extLst>
          </p:cNvPr>
          <p:cNvSpPr>
            <a:spLocks noGrp="1"/>
          </p:cNvSpPr>
          <p:nvPr>
            <p:ph type="title"/>
          </p:nvPr>
        </p:nvSpPr>
        <p:spPr/>
        <p:txBody>
          <a:bodyPr/>
          <a:lstStyle/>
          <a:p>
            <a:r>
              <a:rPr lang="en-US" b="1" dirty="0"/>
              <a:t>DFF neural networks</a:t>
            </a:r>
            <a:endParaRPr lang="en-US" dirty="0"/>
          </a:p>
        </p:txBody>
      </p:sp>
      <p:sp>
        <p:nvSpPr>
          <p:cNvPr id="3" name="Content Placeholder 2">
            <a:extLst>
              <a:ext uri="{FF2B5EF4-FFF2-40B4-BE49-F238E27FC236}">
                <a16:creationId xmlns:a16="http://schemas.microsoft.com/office/drawing/2014/main" id="{5C2D03C6-2FD6-4CC7-B975-F207BE69B851}"/>
              </a:ext>
            </a:extLst>
          </p:cNvPr>
          <p:cNvSpPr>
            <a:spLocks noGrp="1"/>
          </p:cNvSpPr>
          <p:nvPr>
            <p:ph idx="1"/>
          </p:nvPr>
        </p:nvSpPr>
        <p:spPr>
          <a:xfrm>
            <a:off x="838200" y="1825625"/>
            <a:ext cx="5257800" cy="4351338"/>
          </a:xfrm>
        </p:spPr>
        <p:txBody>
          <a:bodyPr>
            <a:normAutofit fontScale="85000" lnSpcReduction="20000"/>
          </a:bodyPr>
          <a:lstStyle/>
          <a:p>
            <a:r>
              <a:rPr lang="en-US" dirty="0"/>
              <a:t>These are just FF NNs, but with more than one hidden layer. </a:t>
            </a:r>
          </a:p>
          <a:p>
            <a:r>
              <a:rPr lang="en-US" dirty="0"/>
              <a:t>When training a traditional FF, we pass only a small amount of error to previous layer. Because of that stacking more layers led to exponential growth of training times, making DFFs quite impractical. </a:t>
            </a:r>
          </a:p>
          <a:p>
            <a:r>
              <a:rPr lang="en-US" dirty="0"/>
              <a:t>Only in early 00s we developed a bunch of approaches that allowed to train DFFs effectively; now they form a core of modern Machine Learning systems, covering the same purposes as FFs, but with much better results.</a:t>
            </a:r>
          </a:p>
          <a:p>
            <a:endParaRPr lang="en-US" dirty="0"/>
          </a:p>
        </p:txBody>
      </p:sp>
      <p:pic>
        <p:nvPicPr>
          <p:cNvPr id="19458" name="Picture 2" descr="https://cdn-images-1.medium.com/max/600/1*Vyz8w8ZGiZCl17birZqIyw.png">
            <a:extLst>
              <a:ext uri="{FF2B5EF4-FFF2-40B4-BE49-F238E27FC236}">
                <a16:creationId xmlns:a16="http://schemas.microsoft.com/office/drawing/2014/main" id="{3A8E8A4D-E9EE-4316-8945-DD432EA66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164" y="1027906"/>
            <a:ext cx="57150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023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8B67-DE1B-499B-A913-6F991159E087}"/>
              </a:ext>
            </a:extLst>
          </p:cNvPr>
          <p:cNvSpPr>
            <a:spLocks noGrp="1"/>
          </p:cNvSpPr>
          <p:nvPr>
            <p:ph type="title"/>
          </p:nvPr>
        </p:nvSpPr>
        <p:spPr/>
        <p:txBody>
          <a:bodyPr/>
          <a:lstStyle/>
          <a:p>
            <a:r>
              <a:rPr lang="en-US" b="1" dirty="0"/>
              <a:t>Recurrent Neural Networks</a:t>
            </a:r>
            <a:endParaRPr lang="en-US" dirty="0"/>
          </a:p>
        </p:txBody>
      </p:sp>
      <p:sp>
        <p:nvSpPr>
          <p:cNvPr id="3" name="Content Placeholder 2">
            <a:extLst>
              <a:ext uri="{FF2B5EF4-FFF2-40B4-BE49-F238E27FC236}">
                <a16:creationId xmlns:a16="http://schemas.microsoft.com/office/drawing/2014/main" id="{685A4662-088E-4F15-8ACE-2286ABC1252C}"/>
              </a:ext>
            </a:extLst>
          </p:cNvPr>
          <p:cNvSpPr>
            <a:spLocks noGrp="1"/>
          </p:cNvSpPr>
          <p:nvPr>
            <p:ph idx="1"/>
          </p:nvPr>
        </p:nvSpPr>
        <p:spPr>
          <a:xfrm>
            <a:off x="838200" y="1825625"/>
            <a:ext cx="5257800" cy="4351338"/>
          </a:xfrm>
        </p:spPr>
        <p:txBody>
          <a:bodyPr>
            <a:normAutofit fontScale="92500"/>
          </a:bodyPr>
          <a:lstStyle/>
          <a:p>
            <a:r>
              <a:rPr lang="en-US" dirty="0"/>
              <a:t>Introduce different type of cells — Recurrent cells. Apart from that, it was like common FNN.</a:t>
            </a:r>
          </a:p>
          <a:p>
            <a:r>
              <a:rPr lang="en-US" dirty="0"/>
              <a:t>This type of NNs is mainly used then </a:t>
            </a:r>
            <a:r>
              <a:rPr lang="en-US" i="1" dirty="0"/>
              <a:t>context</a:t>
            </a:r>
            <a:r>
              <a:rPr lang="en-US" dirty="0"/>
              <a:t> is important — when decisions from past iterations or samples can influence current ones. </a:t>
            </a:r>
          </a:p>
          <a:p>
            <a:r>
              <a:rPr lang="en-US" dirty="0"/>
              <a:t>The most common examples of such contexts are texts — a word can be </a:t>
            </a:r>
            <a:r>
              <a:rPr lang="en-US" dirty="0" err="1"/>
              <a:t>analysed</a:t>
            </a:r>
            <a:r>
              <a:rPr lang="en-US" dirty="0"/>
              <a:t> only in context of previous words or sentences.</a:t>
            </a:r>
          </a:p>
          <a:p>
            <a:endParaRPr lang="en-US" dirty="0"/>
          </a:p>
        </p:txBody>
      </p:sp>
      <p:pic>
        <p:nvPicPr>
          <p:cNvPr id="20482" name="Picture 2" descr="https://cdn-images-1.medium.com/max/600/1*mC-OU9esw8BgE7H23W56-w.png">
            <a:extLst>
              <a:ext uri="{FF2B5EF4-FFF2-40B4-BE49-F238E27FC236}">
                <a16:creationId xmlns:a16="http://schemas.microsoft.com/office/drawing/2014/main" id="{DF45B62A-194C-4383-A11A-CD715B469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5625"/>
            <a:ext cx="571500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242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AE91-83B4-4BD6-A890-62CA58B3BCE0}"/>
              </a:ext>
            </a:extLst>
          </p:cNvPr>
          <p:cNvSpPr>
            <a:spLocks noGrp="1"/>
          </p:cNvSpPr>
          <p:nvPr>
            <p:ph type="title"/>
          </p:nvPr>
        </p:nvSpPr>
        <p:spPr/>
        <p:txBody>
          <a:bodyPr/>
          <a:lstStyle/>
          <a:p>
            <a:r>
              <a:rPr lang="en-US" dirty="0"/>
              <a:t>Now ? These are just a few variations of 2 </a:t>
            </a:r>
          </a:p>
        </p:txBody>
      </p:sp>
      <p:pic>
        <p:nvPicPr>
          <p:cNvPr id="10242" name="Picture 2" descr="Image result for mnist data set">
            <a:extLst>
              <a:ext uri="{FF2B5EF4-FFF2-40B4-BE49-F238E27FC236}">
                <a16:creationId xmlns:a16="http://schemas.microsoft.com/office/drawing/2014/main" id="{A5B3E75B-E92D-4BB0-BE0C-2FBB7917D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277" y="1438471"/>
            <a:ext cx="7359445" cy="516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0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2AED-EEFE-41B8-8D66-9B811294C1BF}"/>
              </a:ext>
            </a:extLst>
          </p:cNvPr>
          <p:cNvSpPr>
            <a:spLocks noGrp="1"/>
          </p:cNvSpPr>
          <p:nvPr>
            <p:ph type="title"/>
          </p:nvPr>
        </p:nvSpPr>
        <p:spPr/>
        <p:txBody>
          <a:bodyPr/>
          <a:lstStyle/>
          <a:p>
            <a:r>
              <a:rPr lang="en-US" dirty="0"/>
              <a:t>Long short-term memory</a:t>
            </a:r>
          </a:p>
        </p:txBody>
      </p:sp>
      <p:sp>
        <p:nvSpPr>
          <p:cNvPr id="3" name="Content Placeholder 2">
            <a:extLst>
              <a:ext uri="{FF2B5EF4-FFF2-40B4-BE49-F238E27FC236}">
                <a16:creationId xmlns:a16="http://schemas.microsoft.com/office/drawing/2014/main" id="{D80614C0-EC81-4DB9-AD56-A3C7478229A3}"/>
              </a:ext>
            </a:extLst>
          </p:cNvPr>
          <p:cNvSpPr>
            <a:spLocks noGrp="1"/>
          </p:cNvSpPr>
          <p:nvPr>
            <p:ph idx="1"/>
          </p:nvPr>
        </p:nvSpPr>
        <p:spPr>
          <a:xfrm>
            <a:off x="838200" y="1825625"/>
            <a:ext cx="5257800" cy="4351338"/>
          </a:xfrm>
        </p:spPr>
        <p:txBody>
          <a:bodyPr>
            <a:normAutofit fontScale="85000" lnSpcReduction="20000"/>
          </a:bodyPr>
          <a:lstStyle/>
          <a:p>
            <a:r>
              <a:rPr lang="en-US" dirty="0"/>
              <a:t>This type introduces a </a:t>
            </a:r>
            <a:r>
              <a:rPr lang="en-US" i="1" dirty="0"/>
              <a:t>memory cell, </a:t>
            </a:r>
            <a:r>
              <a:rPr lang="en-US" dirty="0"/>
              <a:t>a special cell that can process data when data have time gaps.</a:t>
            </a:r>
          </a:p>
          <a:p>
            <a:r>
              <a:rPr lang="en-US" dirty="0"/>
              <a:t>RNNs can process texts by “keeping in mind” ten previous words, and LSTM networks can process video frame “keeping in mind” something that happened many frames ago. </a:t>
            </a:r>
          </a:p>
          <a:p>
            <a:r>
              <a:rPr lang="en-US" dirty="0"/>
              <a:t>LSTM networks are also widely used for writing and speech recognition.</a:t>
            </a:r>
          </a:p>
          <a:p>
            <a:r>
              <a:rPr lang="en-US" i="1" dirty="0"/>
              <a:t>Memory cells</a:t>
            </a:r>
            <a:r>
              <a:rPr lang="en-US" dirty="0"/>
              <a:t> are actually composed of a couple of elements — called gates, that are recurrent and control how information is being remembered and forgotten. </a:t>
            </a:r>
          </a:p>
        </p:txBody>
      </p:sp>
      <p:pic>
        <p:nvPicPr>
          <p:cNvPr id="21506" name="Picture 2" descr="https://cdn-images-1.medium.com/max/600/1*z380CENiF6G5NcQuXrw-hw.png">
            <a:extLst>
              <a:ext uri="{FF2B5EF4-FFF2-40B4-BE49-F238E27FC236}">
                <a16:creationId xmlns:a16="http://schemas.microsoft.com/office/drawing/2014/main" id="{76382557-0A71-408D-A969-4155A9D55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5625"/>
            <a:ext cx="571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088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C9CF-615A-4463-B8E3-FFB2515D8231}"/>
              </a:ext>
            </a:extLst>
          </p:cNvPr>
          <p:cNvSpPr>
            <a:spLocks noGrp="1"/>
          </p:cNvSpPr>
          <p:nvPr>
            <p:ph type="title"/>
          </p:nvPr>
        </p:nvSpPr>
        <p:spPr/>
        <p:txBody>
          <a:bodyPr/>
          <a:lstStyle/>
          <a:p>
            <a:r>
              <a:rPr lang="en-US" dirty="0"/>
              <a:t>Gated Recurrent Unit</a:t>
            </a:r>
          </a:p>
        </p:txBody>
      </p:sp>
      <p:sp>
        <p:nvSpPr>
          <p:cNvPr id="3" name="Content Placeholder 2">
            <a:extLst>
              <a:ext uri="{FF2B5EF4-FFF2-40B4-BE49-F238E27FC236}">
                <a16:creationId xmlns:a16="http://schemas.microsoft.com/office/drawing/2014/main" id="{F043C908-DCCE-4472-81EC-AAEDEB499781}"/>
              </a:ext>
            </a:extLst>
          </p:cNvPr>
          <p:cNvSpPr>
            <a:spLocks noGrp="1"/>
          </p:cNvSpPr>
          <p:nvPr>
            <p:ph idx="1"/>
          </p:nvPr>
        </p:nvSpPr>
        <p:spPr>
          <a:xfrm>
            <a:off x="838200" y="1825625"/>
            <a:ext cx="5257800" cy="4351338"/>
          </a:xfrm>
        </p:spPr>
        <p:txBody>
          <a:bodyPr>
            <a:normAutofit fontScale="85000" lnSpcReduction="10000"/>
          </a:bodyPr>
          <a:lstStyle/>
          <a:p>
            <a:r>
              <a:rPr lang="en-US" dirty="0"/>
              <a:t>GRUs are LSTMs with different gating. Period.</a:t>
            </a:r>
          </a:p>
          <a:p>
            <a:r>
              <a:rPr lang="en-US" dirty="0"/>
              <a:t>Sounds simple, but lack of output gate makes it easier to repeat the same output for a concrete input multiple times, and are currently used the most in sound (music) and speech synthesis.</a:t>
            </a:r>
          </a:p>
          <a:p>
            <a:r>
              <a:rPr lang="en-US" dirty="0"/>
              <a:t>The actual composition, though, is a bit different: all LSTM gates are combined into so-called </a:t>
            </a:r>
            <a:r>
              <a:rPr lang="en-US" i="1" dirty="0"/>
              <a:t>update gate</a:t>
            </a:r>
            <a:r>
              <a:rPr lang="en-US" dirty="0"/>
              <a:t>, and </a:t>
            </a:r>
            <a:r>
              <a:rPr lang="en-US" i="1" dirty="0"/>
              <a:t>reset gate</a:t>
            </a:r>
            <a:r>
              <a:rPr lang="en-US" dirty="0"/>
              <a:t> is closely tied to input.</a:t>
            </a:r>
          </a:p>
          <a:p>
            <a:r>
              <a:rPr lang="en-US" dirty="0"/>
              <a:t>They are less resource consuming than LSTMs and almost the same effective.</a:t>
            </a:r>
          </a:p>
          <a:p>
            <a:endParaRPr lang="en-US" dirty="0"/>
          </a:p>
        </p:txBody>
      </p:sp>
      <p:pic>
        <p:nvPicPr>
          <p:cNvPr id="22530" name="Picture 2" descr="https://cdn-images-1.medium.com/max/600/1*UmLdrVH-_EMnL-pUjcYKhA.png">
            <a:extLst>
              <a:ext uri="{FF2B5EF4-FFF2-40B4-BE49-F238E27FC236}">
                <a16:creationId xmlns:a16="http://schemas.microsoft.com/office/drawing/2014/main" id="{5DA57580-40FD-4065-9BC5-3FBEB4F89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24844"/>
            <a:ext cx="57150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17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BACE-7269-4E49-A477-F33836C64047}"/>
              </a:ext>
            </a:extLst>
          </p:cNvPr>
          <p:cNvSpPr>
            <a:spLocks noGrp="1"/>
          </p:cNvSpPr>
          <p:nvPr>
            <p:ph type="title"/>
          </p:nvPr>
        </p:nvSpPr>
        <p:spPr/>
        <p:txBody>
          <a:bodyPr/>
          <a:lstStyle/>
          <a:p>
            <a:r>
              <a:rPr lang="en-US" dirty="0"/>
              <a:t>Auto encoders</a:t>
            </a:r>
          </a:p>
        </p:txBody>
      </p:sp>
      <p:sp>
        <p:nvSpPr>
          <p:cNvPr id="3" name="Content Placeholder 2">
            <a:extLst>
              <a:ext uri="{FF2B5EF4-FFF2-40B4-BE49-F238E27FC236}">
                <a16:creationId xmlns:a16="http://schemas.microsoft.com/office/drawing/2014/main" id="{C8FF56A4-E7D5-4225-B11D-2E7FBAD07858}"/>
              </a:ext>
            </a:extLst>
          </p:cNvPr>
          <p:cNvSpPr>
            <a:spLocks noGrp="1"/>
          </p:cNvSpPr>
          <p:nvPr>
            <p:ph idx="1"/>
          </p:nvPr>
        </p:nvSpPr>
        <p:spPr>
          <a:xfrm>
            <a:off x="838200" y="1825625"/>
            <a:ext cx="5257800" cy="4351338"/>
          </a:xfrm>
        </p:spPr>
        <p:txBody>
          <a:bodyPr>
            <a:normAutofit fontScale="70000" lnSpcReduction="20000"/>
          </a:bodyPr>
          <a:lstStyle/>
          <a:p>
            <a:r>
              <a:rPr lang="en-US" dirty="0"/>
              <a:t>Autoencoders are used for classification, clustering and feature compression.</a:t>
            </a:r>
          </a:p>
          <a:p>
            <a:endParaRPr lang="en-US" dirty="0"/>
          </a:p>
          <a:p>
            <a:r>
              <a:rPr lang="en-US" dirty="0"/>
              <a:t>When you train FF neural networks for classification you mostly must feed then X examples in Y categories, and expect one of Y output cells to be activated. This is called “supervised learning”.</a:t>
            </a:r>
          </a:p>
          <a:p>
            <a:endParaRPr lang="en-US" dirty="0"/>
          </a:p>
          <a:p>
            <a:r>
              <a:rPr lang="en-US" dirty="0"/>
              <a:t>AEs, on the other hand, can be trained without supervision. Their structure — when number of hidden cells is smaller than number of input cells (and number of output cells equals number of input cells), and when the AE is trained the way the output is as close to input as possible, forces AEs to </a:t>
            </a:r>
            <a:r>
              <a:rPr lang="en-US" dirty="0" err="1"/>
              <a:t>generalise</a:t>
            </a:r>
            <a:r>
              <a:rPr lang="en-US" dirty="0"/>
              <a:t> data and search for common patterns.</a:t>
            </a:r>
          </a:p>
        </p:txBody>
      </p:sp>
      <p:pic>
        <p:nvPicPr>
          <p:cNvPr id="23557" name="Picture 5" descr="https://cdn-images-1.medium.com/max/600/1*OqWtq4tg564vLxNbzSIsfA.png">
            <a:extLst>
              <a:ext uri="{FF2B5EF4-FFF2-40B4-BE49-F238E27FC236}">
                <a16:creationId xmlns:a16="http://schemas.microsoft.com/office/drawing/2014/main" id="{63F7D348-188B-49BF-B4D1-2B8DBE67A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274" y="0"/>
            <a:ext cx="5365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04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91E8-FAD2-4FE4-8DB1-9ADB4117E236}"/>
              </a:ext>
            </a:extLst>
          </p:cNvPr>
          <p:cNvSpPr>
            <a:spLocks noGrp="1"/>
          </p:cNvSpPr>
          <p:nvPr>
            <p:ph type="title"/>
          </p:nvPr>
        </p:nvSpPr>
        <p:spPr/>
        <p:txBody>
          <a:bodyPr/>
          <a:lstStyle/>
          <a:p>
            <a:r>
              <a:rPr lang="en-US" dirty="0"/>
              <a:t>Variational AE</a:t>
            </a:r>
          </a:p>
        </p:txBody>
      </p:sp>
      <p:sp>
        <p:nvSpPr>
          <p:cNvPr id="3" name="Content Placeholder 2">
            <a:extLst>
              <a:ext uri="{FF2B5EF4-FFF2-40B4-BE49-F238E27FC236}">
                <a16:creationId xmlns:a16="http://schemas.microsoft.com/office/drawing/2014/main" id="{8AC7854C-4DFE-4FC8-A8E7-A86FF9445021}"/>
              </a:ext>
            </a:extLst>
          </p:cNvPr>
          <p:cNvSpPr>
            <a:spLocks noGrp="1"/>
          </p:cNvSpPr>
          <p:nvPr>
            <p:ph idx="1"/>
          </p:nvPr>
        </p:nvSpPr>
        <p:spPr>
          <a:xfrm>
            <a:off x="838200" y="1825625"/>
            <a:ext cx="5257800" cy="4351338"/>
          </a:xfrm>
        </p:spPr>
        <p:txBody>
          <a:bodyPr>
            <a:normAutofit lnSpcReduction="10000"/>
          </a:bodyPr>
          <a:lstStyle/>
          <a:p>
            <a:r>
              <a:rPr lang="en-US" dirty="0"/>
              <a:t>VAEs, comparing to AE, compress probabilities instead of features.</a:t>
            </a:r>
          </a:p>
          <a:p>
            <a:r>
              <a:rPr lang="en-US" dirty="0"/>
              <a:t>Despite that simple change, when AEs answer the question “how can we </a:t>
            </a:r>
            <a:r>
              <a:rPr lang="en-US" dirty="0" err="1"/>
              <a:t>generalise</a:t>
            </a:r>
            <a:r>
              <a:rPr lang="en-US" dirty="0"/>
              <a:t> data?”, VAEs answer the question “how strong is a connection between two events? should we distribute error between the two events or they are completely independent?”.</a:t>
            </a:r>
          </a:p>
          <a:p>
            <a:endParaRPr lang="en-US" dirty="0"/>
          </a:p>
        </p:txBody>
      </p:sp>
      <p:pic>
        <p:nvPicPr>
          <p:cNvPr id="24578" name="Picture 2" descr="https://cdn-images-1.medium.com/max/600/1*azeRzbuEXrHAa6VgY8Oa5Q.png">
            <a:extLst>
              <a:ext uri="{FF2B5EF4-FFF2-40B4-BE49-F238E27FC236}">
                <a16:creationId xmlns:a16="http://schemas.microsoft.com/office/drawing/2014/main" id="{8033C348-D1AD-4A3C-B0B0-7F1EBB02B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2592" y="0"/>
            <a:ext cx="5508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94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565AF-42F9-4FF0-803A-DC4EFA47CC6F}"/>
              </a:ext>
            </a:extLst>
          </p:cNvPr>
          <p:cNvSpPr>
            <a:spLocks noGrp="1"/>
          </p:cNvSpPr>
          <p:nvPr>
            <p:ph type="title"/>
          </p:nvPr>
        </p:nvSpPr>
        <p:spPr/>
        <p:txBody>
          <a:bodyPr/>
          <a:lstStyle/>
          <a:p>
            <a:r>
              <a:rPr lang="en-US" dirty="0"/>
              <a:t>Denoising AE</a:t>
            </a:r>
          </a:p>
        </p:txBody>
      </p:sp>
      <p:sp>
        <p:nvSpPr>
          <p:cNvPr id="3" name="Content Placeholder 2">
            <a:extLst>
              <a:ext uri="{FF2B5EF4-FFF2-40B4-BE49-F238E27FC236}">
                <a16:creationId xmlns:a16="http://schemas.microsoft.com/office/drawing/2014/main" id="{9B8515BE-C4C6-4DF1-9F42-A2EF91F48BBB}"/>
              </a:ext>
            </a:extLst>
          </p:cNvPr>
          <p:cNvSpPr>
            <a:spLocks noGrp="1"/>
          </p:cNvSpPr>
          <p:nvPr>
            <p:ph idx="1"/>
          </p:nvPr>
        </p:nvSpPr>
        <p:spPr>
          <a:xfrm>
            <a:off x="838200" y="1825625"/>
            <a:ext cx="5257800" cy="4351338"/>
          </a:xfrm>
        </p:spPr>
        <p:txBody>
          <a:bodyPr>
            <a:normAutofit fontScale="92500" lnSpcReduction="10000"/>
          </a:bodyPr>
          <a:lstStyle/>
          <a:p>
            <a:r>
              <a:rPr lang="en-US" dirty="0"/>
              <a:t>AEs sometimes, instead of finding the most robust features, just adapt to input data (it is actually an example of overfitting).</a:t>
            </a:r>
          </a:p>
          <a:p>
            <a:r>
              <a:rPr lang="en-US" dirty="0"/>
              <a:t>DAEs add a bit of noise on the input cells — vary the data by random bit, randomly switch bits in input, etc. By doing that, one forces DAE to reconstruct output from a bit noisy input, making it more general and forcing to pick more common features.</a:t>
            </a:r>
          </a:p>
          <a:p>
            <a:endParaRPr lang="en-US" dirty="0"/>
          </a:p>
        </p:txBody>
      </p:sp>
      <p:pic>
        <p:nvPicPr>
          <p:cNvPr id="25602" name="Picture 2" descr="https://cdn-images-1.medium.com/max/600/1*iXr_UJKiFxf0u7gE305u8Q.png">
            <a:extLst>
              <a:ext uri="{FF2B5EF4-FFF2-40B4-BE49-F238E27FC236}">
                <a16:creationId xmlns:a16="http://schemas.microsoft.com/office/drawing/2014/main" id="{467DF70A-F8E7-4C4F-97D0-2C01E7732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2171" y="0"/>
            <a:ext cx="5260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34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B514-AF7B-4A19-A25A-8DE29557EE9B}"/>
              </a:ext>
            </a:extLst>
          </p:cNvPr>
          <p:cNvSpPr>
            <a:spLocks noGrp="1"/>
          </p:cNvSpPr>
          <p:nvPr>
            <p:ph type="title"/>
          </p:nvPr>
        </p:nvSpPr>
        <p:spPr/>
        <p:txBody>
          <a:bodyPr/>
          <a:lstStyle/>
          <a:p>
            <a:r>
              <a:rPr lang="en-US" dirty="0"/>
              <a:t>Sparse AE</a:t>
            </a:r>
          </a:p>
        </p:txBody>
      </p:sp>
      <p:sp>
        <p:nvSpPr>
          <p:cNvPr id="3" name="Content Placeholder 2">
            <a:extLst>
              <a:ext uri="{FF2B5EF4-FFF2-40B4-BE49-F238E27FC236}">
                <a16:creationId xmlns:a16="http://schemas.microsoft.com/office/drawing/2014/main" id="{AF0B8557-CAF8-4025-897F-CADDA33985BF}"/>
              </a:ext>
            </a:extLst>
          </p:cNvPr>
          <p:cNvSpPr>
            <a:spLocks noGrp="1"/>
          </p:cNvSpPr>
          <p:nvPr>
            <p:ph idx="1"/>
          </p:nvPr>
        </p:nvSpPr>
        <p:spPr>
          <a:xfrm>
            <a:off x="838200" y="1825625"/>
            <a:ext cx="5257800" cy="4351338"/>
          </a:xfrm>
        </p:spPr>
        <p:txBody>
          <a:bodyPr/>
          <a:lstStyle/>
          <a:p>
            <a:r>
              <a:rPr lang="en-US" dirty="0"/>
              <a:t>SAE is yet another autoencoder type that in some cases can reveal some hidden grouping patters in data. Structure is the same as in AE but hidden cell count is bigger than input / output layer cell count.</a:t>
            </a:r>
          </a:p>
        </p:txBody>
      </p:sp>
      <p:pic>
        <p:nvPicPr>
          <p:cNvPr id="26626" name="Picture 2" descr="https://cdn-images-1.medium.com/max/600/1*6JX4x6oJp5fUseiARDwXZg.png">
            <a:extLst>
              <a:ext uri="{FF2B5EF4-FFF2-40B4-BE49-F238E27FC236}">
                <a16:creationId xmlns:a16="http://schemas.microsoft.com/office/drawing/2014/main" id="{3EEB5E66-01CF-4A1B-9306-A89B50AAF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391" y="0"/>
            <a:ext cx="4899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415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36C1-F425-4A71-A45E-CCA7DEDC0A73}"/>
              </a:ext>
            </a:extLst>
          </p:cNvPr>
          <p:cNvSpPr>
            <a:spLocks noGrp="1"/>
          </p:cNvSpPr>
          <p:nvPr>
            <p:ph type="title"/>
          </p:nvPr>
        </p:nvSpPr>
        <p:spPr/>
        <p:txBody>
          <a:bodyPr/>
          <a:lstStyle/>
          <a:p>
            <a:r>
              <a:rPr lang="en-US" dirty="0"/>
              <a:t>Markov Chains</a:t>
            </a:r>
          </a:p>
        </p:txBody>
      </p:sp>
      <p:sp>
        <p:nvSpPr>
          <p:cNvPr id="3" name="Content Placeholder 2">
            <a:extLst>
              <a:ext uri="{FF2B5EF4-FFF2-40B4-BE49-F238E27FC236}">
                <a16:creationId xmlns:a16="http://schemas.microsoft.com/office/drawing/2014/main" id="{1DDDA681-BE49-4EA7-8A57-DED9D5134105}"/>
              </a:ext>
            </a:extLst>
          </p:cNvPr>
          <p:cNvSpPr>
            <a:spLocks noGrp="1"/>
          </p:cNvSpPr>
          <p:nvPr>
            <p:ph idx="1"/>
          </p:nvPr>
        </p:nvSpPr>
        <p:spPr>
          <a:xfrm>
            <a:off x="838200" y="1825625"/>
            <a:ext cx="5257800" cy="4351338"/>
          </a:xfrm>
        </p:spPr>
        <p:txBody>
          <a:bodyPr>
            <a:normAutofit fontScale="85000" lnSpcReduction="20000"/>
          </a:bodyPr>
          <a:lstStyle/>
          <a:p>
            <a:r>
              <a:rPr lang="en-US" dirty="0"/>
              <a:t>Markov Chains are pretty old concept of graphs where each edge has a probability. </a:t>
            </a:r>
          </a:p>
          <a:p>
            <a:r>
              <a:rPr lang="en-US" dirty="0"/>
              <a:t>In old times they were used to construct texts like “after word hello we might have word dear with 0.0053% probability and word you with 0.03551% probability”.</a:t>
            </a:r>
          </a:p>
          <a:p>
            <a:r>
              <a:rPr lang="en-US" dirty="0"/>
              <a:t>This MCs are not neural networks in a classic way, MCs can be used for classification based on probabilities (like Bayesian filters), for clustering (of some sort), and as a finite state machine.</a:t>
            </a:r>
          </a:p>
          <a:p>
            <a:endParaRPr lang="en-US" dirty="0"/>
          </a:p>
          <a:p>
            <a:endParaRPr lang="en-US" dirty="0"/>
          </a:p>
        </p:txBody>
      </p:sp>
      <p:pic>
        <p:nvPicPr>
          <p:cNvPr id="27657" name="Picture 9" descr="https://cdn-images-1.medium.com/max/600/1*z5b8nmrykjNuU9y16-RVhQ.png">
            <a:extLst>
              <a:ext uri="{FF2B5EF4-FFF2-40B4-BE49-F238E27FC236}">
                <a16:creationId xmlns:a16="http://schemas.microsoft.com/office/drawing/2014/main" id="{A79F01C3-6B76-410E-BF13-B4E4A43FE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913" y="254102"/>
            <a:ext cx="5715000" cy="658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66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C217-6C34-4554-AD25-5A49933B5A4F}"/>
              </a:ext>
            </a:extLst>
          </p:cNvPr>
          <p:cNvSpPr>
            <a:spLocks noGrp="1"/>
          </p:cNvSpPr>
          <p:nvPr>
            <p:ph type="title"/>
          </p:nvPr>
        </p:nvSpPr>
        <p:spPr/>
        <p:txBody>
          <a:bodyPr/>
          <a:lstStyle/>
          <a:p>
            <a:r>
              <a:rPr lang="en-US" dirty="0"/>
              <a:t>Hopfield networks</a:t>
            </a:r>
          </a:p>
        </p:txBody>
      </p:sp>
      <p:sp>
        <p:nvSpPr>
          <p:cNvPr id="3" name="Content Placeholder 2">
            <a:extLst>
              <a:ext uri="{FF2B5EF4-FFF2-40B4-BE49-F238E27FC236}">
                <a16:creationId xmlns:a16="http://schemas.microsoft.com/office/drawing/2014/main" id="{06D86221-6225-4B8E-804A-4DD4020F731C}"/>
              </a:ext>
            </a:extLst>
          </p:cNvPr>
          <p:cNvSpPr>
            <a:spLocks noGrp="1"/>
          </p:cNvSpPr>
          <p:nvPr>
            <p:ph idx="1"/>
          </p:nvPr>
        </p:nvSpPr>
        <p:spPr>
          <a:xfrm>
            <a:off x="838200" y="1825625"/>
            <a:ext cx="5257800" cy="4351338"/>
          </a:xfrm>
        </p:spPr>
        <p:txBody>
          <a:bodyPr>
            <a:normAutofit fontScale="92500" lnSpcReduction="20000"/>
          </a:bodyPr>
          <a:lstStyle/>
          <a:p>
            <a:r>
              <a:rPr lang="en-US" dirty="0"/>
              <a:t>Hopfield networks are trained on a limited set of samples so they respond to a known sample with the same sample.</a:t>
            </a:r>
          </a:p>
          <a:p>
            <a:r>
              <a:rPr lang="en-US" dirty="0"/>
              <a:t>Each cell serves as input cell before training, as hidden cell during training and as output cell when used.</a:t>
            </a:r>
          </a:p>
          <a:p>
            <a:r>
              <a:rPr lang="en-US" dirty="0"/>
              <a:t>As HNs try to reconstruct the trained sample, they can be used for denoising and restoring inputs. Given a half of learned picture or sequence, they will return full sample.</a:t>
            </a:r>
          </a:p>
          <a:p>
            <a:endParaRPr lang="en-US" dirty="0"/>
          </a:p>
        </p:txBody>
      </p:sp>
      <p:pic>
        <p:nvPicPr>
          <p:cNvPr id="28674" name="Picture 2" descr="https://cdn-images-1.medium.com/max/600/1*jfFr29qvL88A2lyYnKLw0w.png">
            <a:extLst>
              <a:ext uri="{FF2B5EF4-FFF2-40B4-BE49-F238E27FC236}">
                <a16:creationId xmlns:a16="http://schemas.microsoft.com/office/drawing/2014/main" id="{61837555-9DF7-44B5-873B-E1FC0616B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4800"/>
            <a:ext cx="57150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6621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8530-3CC2-46E5-BDC6-EEAEB3EADDF1}"/>
              </a:ext>
            </a:extLst>
          </p:cNvPr>
          <p:cNvSpPr>
            <a:spLocks noGrp="1"/>
          </p:cNvSpPr>
          <p:nvPr>
            <p:ph type="title"/>
          </p:nvPr>
        </p:nvSpPr>
        <p:spPr/>
        <p:txBody>
          <a:bodyPr/>
          <a:lstStyle/>
          <a:p>
            <a:r>
              <a:rPr lang="en-US" dirty="0"/>
              <a:t>Boltzmann machines</a:t>
            </a:r>
          </a:p>
        </p:txBody>
      </p:sp>
      <p:sp>
        <p:nvSpPr>
          <p:cNvPr id="3" name="Content Placeholder 2">
            <a:extLst>
              <a:ext uri="{FF2B5EF4-FFF2-40B4-BE49-F238E27FC236}">
                <a16:creationId xmlns:a16="http://schemas.microsoft.com/office/drawing/2014/main" id="{89FFB35C-E3FF-47E2-AEF2-D990E3748880}"/>
              </a:ext>
            </a:extLst>
          </p:cNvPr>
          <p:cNvSpPr>
            <a:spLocks noGrp="1"/>
          </p:cNvSpPr>
          <p:nvPr>
            <p:ph idx="1"/>
          </p:nvPr>
        </p:nvSpPr>
        <p:spPr>
          <a:xfrm>
            <a:off x="838200" y="1825625"/>
            <a:ext cx="5257800" cy="4351338"/>
          </a:xfrm>
        </p:spPr>
        <p:txBody>
          <a:bodyPr>
            <a:normAutofit lnSpcReduction="10000"/>
          </a:bodyPr>
          <a:lstStyle/>
          <a:p>
            <a:r>
              <a:rPr lang="en-US" dirty="0"/>
              <a:t>Boltzmann machines are very similar to HNs where some cells are marked as input and remain hidden. </a:t>
            </a:r>
          </a:p>
          <a:p>
            <a:r>
              <a:rPr lang="en-US" dirty="0"/>
              <a:t>Input cells become output as soon as each hidden cell update their state.</a:t>
            </a:r>
          </a:p>
          <a:p>
            <a:r>
              <a:rPr lang="en-US" dirty="0"/>
              <a:t>Multiple stacked Boltzmann Machines can for a so-called </a:t>
            </a:r>
            <a:r>
              <a:rPr lang="en-US" dirty="0">
                <a:hlinkClick r:id="rId2"/>
              </a:rPr>
              <a:t>Deep belief network</a:t>
            </a:r>
            <a:r>
              <a:rPr lang="en-US" dirty="0"/>
              <a:t> (see below), that is used for feature </a:t>
            </a:r>
          </a:p>
          <a:p>
            <a:endParaRPr lang="en-US" dirty="0"/>
          </a:p>
        </p:txBody>
      </p:sp>
      <p:pic>
        <p:nvPicPr>
          <p:cNvPr id="29698" name="Picture 2" descr="https://cdn-images-1.medium.com/max/600/1*DXlFPJ1CqE-YuvqNJ0cnpw.png">
            <a:extLst>
              <a:ext uri="{FF2B5EF4-FFF2-40B4-BE49-F238E27FC236}">
                <a16:creationId xmlns:a16="http://schemas.microsoft.com/office/drawing/2014/main" id="{4598B7CF-8EB6-4A82-9041-9C6BADC44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410" y="1224756"/>
            <a:ext cx="5715000" cy="555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929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B292-F2EA-41B7-A39D-F400D9F4FD3C}"/>
              </a:ext>
            </a:extLst>
          </p:cNvPr>
          <p:cNvSpPr>
            <a:spLocks noGrp="1"/>
          </p:cNvSpPr>
          <p:nvPr>
            <p:ph type="title"/>
          </p:nvPr>
        </p:nvSpPr>
        <p:spPr/>
        <p:txBody>
          <a:bodyPr/>
          <a:lstStyle/>
          <a:p>
            <a:r>
              <a:rPr lang="en-US" dirty="0"/>
              <a:t>Restricted BM</a:t>
            </a:r>
          </a:p>
        </p:txBody>
      </p:sp>
      <p:sp>
        <p:nvSpPr>
          <p:cNvPr id="3" name="Content Placeholder 2">
            <a:extLst>
              <a:ext uri="{FF2B5EF4-FFF2-40B4-BE49-F238E27FC236}">
                <a16:creationId xmlns:a16="http://schemas.microsoft.com/office/drawing/2014/main" id="{784ED687-C9C5-4380-B411-B0CB8BF5B659}"/>
              </a:ext>
            </a:extLst>
          </p:cNvPr>
          <p:cNvSpPr>
            <a:spLocks noGrp="1"/>
          </p:cNvSpPr>
          <p:nvPr>
            <p:ph idx="1"/>
          </p:nvPr>
        </p:nvSpPr>
        <p:spPr>
          <a:xfrm>
            <a:off x="838200" y="1825625"/>
            <a:ext cx="5257800" cy="4351338"/>
          </a:xfrm>
        </p:spPr>
        <p:txBody>
          <a:bodyPr/>
          <a:lstStyle/>
          <a:p>
            <a:r>
              <a:rPr lang="en-US" dirty="0"/>
              <a:t>RBMs resemble, in the structure, BMs but, due to being restricted, allow to be trained using backpropagation just as FFs (with the only difference that before backpropagation pass data is passed back to input layer once).</a:t>
            </a:r>
          </a:p>
        </p:txBody>
      </p:sp>
      <p:pic>
        <p:nvPicPr>
          <p:cNvPr id="30722" name="Picture 2" descr="https://cdn-images-1.medium.com/max/600/1*nWB337Vo0kukMkWISNwYcA.png">
            <a:extLst>
              <a:ext uri="{FF2B5EF4-FFF2-40B4-BE49-F238E27FC236}">
                <a16:creationId xmlns:a16="http://schemas.microsoft.com/office/drawing/2014/main" id="{E428D69A-187C-4DE6-9519-5BA8FB385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808" y="0"/>
            <a:ext cx="5273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885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F5F6-5C78-41AF-B1F0-16253F5AD3AD}"/>
              </a:ext>
            </a:extLst>
          </p:cNvPr>
          <p:cNvSpPr>
            <a:spLocks noGrp="1"/>
          </p:cNvSpPr>
          <p:nvPr>
            <p:ph type="ctrTitle"/>
          </p:nvPr>
        </p:nvSpPr>
        <p:spPr>
          <a:xfrm>
            <a:off x="884904" y="2235200"/>
            <a:ext cx="9144000" cy="2387600"/>
          </a:xfrm>
        </p:spPr>
        <p:txBody>
          <a:bodyPr>
            <a:normAutofit/>
          </a:bodyPr>
          <a:lstStyle/>
          <a:p>
            <a:pPr algn="l"/>
            <a:r>
              <a:rPr lang="en-US" dirty="0"/>
              <a:t>Solution – Neural Networks</a:t>
            </a:r>
            <a:br>
              <a:rPr lang="en-US" dirty="0"/>
            </a:br>
            <a:endParaRPr lang="en-US" dirty="0"/>
          </a:p>
        </p:txBody>
      </p:sp>
    </p:spTree>
    <p:extLst>
      <p:ext uri="{BB962C8B-B14F-4D97-AF65-F5344CB8AC3E}">
        <p14:creationId xmlns:p14="http://schemas.microsoft.com/office/powerpoint/2010/main" val="1749403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8CD0-EC84-4E27-A01D-E3240C3ACC62}"/>
              </a:ext>
            </a:extLst>
          </p:cNvPr>
          <p:cNvSpPr>
            <a:spLocks noGrp="1"/>
          </p:cNvSpPr>
          <p:nvPr>
            <p:ph type="title"/>
          </p:nvPr>
        </p:nvSpPr>
        <p:spPr/>
        <p:txBody>
          <a:bodyPr/>
          <a:lstStyle/>
          <a:p>
            <a:r>
              <a:rPr lang="en-US" dirty="0"/>
              <a:t>Deep Belief Network</a:t>
            </a:r>
          </a:p>
        </p:txBody>
      </p:sp>
      <p:sp>
        <p:nvSpPr>
          <p:cNvPr id="3" name="Content Placeholder 2">
            <a:extLst>
              <a:ext uri="{FF2B5EF4-FFF2-40B4-BE49-F238E27FC236}">
                <a16:creationId xmlns:a16="http://schemas.microsoft.com/office/drawing/2014/main" id="{595DEA43-695F-4C02-8B0A-F709A04A42AC}"/>
              </a:ext>
            </a:extLst>
          </p:cNvPr>
          <p:cNvSpPr>
            <a:spLocks noGrp="1"/>
          </p:cNvSpPr>
          <p:nvPr>
            <p:ph idx="1"/>
          </p:nvPr>
        </p:nvSpPr>
        <p:spPr>
          <a:xfrm>
            <a:off x="838200" y="1825625"/>
            <a:ext cx="5257800" cy="4351338"/>
          </a:xfrm>
        </p:spPr>
        <p:txBody>
          <a:bodyPr/>
          <a:lstStyle/>
          <a:p>
            <a:r>
              <a:rPr lang="en-US" dirty="0"/>
              <a:t>DBNs, mentioned above, are actually a stack of Boltzmann Machines (surrounded by VAEs). They can be chained together (when one NN trains another) and can be used to generate data by already learned pattern.</a:t>
            </a:r>
          </a:p>
        </p:txBody>
      </p:sp>
      <p:pic>
        <p:nvPicPr>
          <p:cNvPr id="31746" name="Picture 2" descr="https://cdn-images-1.medium.com/max/600/1*6S8uHAzhWi0wQQ_jUBq0zA.png">
            <a:extLst>
              <a:ext uri="{FF2B5EF4-FFF2-40B4-BE49-F238E27FC236}">
                <a16:creationId xmlns:a16="http://schemas.microsoft.com/office/drawing/2014/main" id="{BEEFDDF1-6184-4C42-89C2-964C8130E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90688"/>
            <a:ext cx="57150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780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C6D1F-2AAE-4F89-9AA6-7B2E11471970}"/>
              </a:ext>
            </a:extLst>
          </p:cNvPr>
          <p:cNvSpPr>
            <a:spLocks noGrp="1"/>
          </p:cNvSpPr>
          <p:nvPr>
            <p:ph type="title"/>
          </p:nvPr>
        </p:nvSpPr>
        <p:spPr/>
        <p:txBody>
          <a:bodyPr/>
          <a:lstStyle/>
          <a:p>
            <a:r>
              <a:rPr lang="en-US" dirty="0"/>
              <a:t>Deep Convolutional Network</a:t>
            </a:r>
          </a:p>
        </p:txBody>
      </p:sp>
      <p:sp>
        <p:nvSpPr>
          <p:cNvPr id="3" name="Content Placeholder 2">
            <a:extLst>
              <a:ext uri="{FF2B5EF4-FFF2-40B4-BE49-F238E27FC236}">
                <a16:creationId xmlns:a16="http://schemas.microsoft.com/office/drawing/2014/main" id="{A62378F4-28A1-4E9A-AB52-699A5A5758DE}"/>
              </a:ext>
            </a:extLst>
          </p:cNvPr>
          <p:cNvSpPr>
            <a:spLocks noGrp="1"/>
          </p:cNvSpPr>
          <p:nvPr>
            <p:ph idx="1"/>
          </p:nvPr>
        </p:nvSpPr>
        <p:spPr>
          <a:xfrm>
            <a:off x="838200" y="1825625"/>
            <a:ext cx="5257800" cy="4351338"/>
          </a:xfrm>
        </p:spPr>
        <p:txBody>
          <a:bodyPr>
            <a:normAutofit fontScale="70000" lnSpcReduction="20000"/>
          </a:bodyPr>
          <a:lstStyle/>
          <a:p>
            <a:r>
              <a:rPr lang="en-US" dirty="0"/>
              <a:t>DCN nowadays are stars of artificial neural networks. They feature convolution cells (or pooling layers) and kernels, each serving a different purpose.</a:t>
            </a:r>
          </a:p>
          <a:p>
            <a:r>
              <a:rPr lang="en-US" dirty="0"/>
              <a:t>Convolution kernels actually process input data, and pooling layers simplify, reducing unnecessary features.</a:t>
            </a:r>
          </a:p>
          <a:p>
            <a:r>
              <a:rPr lang="en-US" dirty="0"/>
              <a:t>Typically used for image recognition, they operate on small subset of image. The input window is sliding along the image, pixel by pixel. The data is passed to convolution layers, that form a funnel. From the terms of image recognition, first layer detects gradients, second lines, third shapes, and so on to the scale of particular objects. </a:t>
            </a:r>
          </a:p>
          <a:p>
            <a:r>
              <a:rPr lang="en-US" dirty="0"/>
              <a:t>DFFs are commonly attached to the final convolutional layer for further data processing.</a:t>
            </a:r>
          </a:p>
          <a:p>
            <a:endParaRPr lang="en-US" dirty="0"/>
          </a:p>
          <a:p>
            <a:endParaRPr lang="en-US" dirty="0"/>
          </a:p>
        </p:txBody>
      </p:sp>
      <p:pic>
        <p:nvPicPr>
          <p:cNvPr id="32773" name="Picture 5" descr="https://cdn-images-1.medium.com/max/600/1*L1NzxHnhto2hn1TaDRoudQ.png">
            <a:extLst>
              <a:ext uri="{FF2B5EF4-FFF2-40B4-BE49-F238E27FC236}">
                <a16:creationId xmlns:a16="http://schemas.microsoft.com/office/drawing/2014/main" id="{73D4F50F-5013-4D87-A982-6669D42B5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953419"/>
            <a:ext cx="5715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045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A1AB5-92A8-4678-983F-E7E1EE959721}"/>
              </a:ext>
            </a:extLst>
          </p:cNvPr>
          <p:cNvSpPr>
            <a:spLocks noGrp="1"/>
          </p:cNvSpPr>
          <p:nvPr>
            <p:ph type="title"/>
          </p:nvPr>
        </p:nvSpPr>
        <p:spPr/>
        <p:txBody>
          <a:bodyPr/>
          <a:lstStyle/>
          <a:p>
            <a:r>
              <a:rPr lang="en-US" dirty="0"/>
              <a:t>Deconvolutional Network</a:t>
            </a:r>
          </a:p>
        </p:txBody>
      </p:sp>
      <p:sp>
        <p:nvSpPr>
          <p:cNvPr id="3" name="Content Placeholder 2">
            <a:extLst>
              <a:ext uri="{FF2B5EF4-FFF2-40B4-BE49-F238E27FC236}">
                <a16:creationId xmlns:a16="http://schemas.microsoft.com/office/drawing/2014/main" id="{A75CF7BF-1176-4063-8FAF-B7894CF7DB20}"/>
              </a:ext>
            </a:extLst>
          </p:cNvPr>
          <p:cNvSpPr>
            <a:spLocks noGrp="1"/>
          </p:cNvSpPr>
          <p:nvPr>
            <p:ph idx="1"/>
          </p:nvPr>
        </p:nvSpPr>
        <p:spPr>
          <a:xfrm>
            <a:off x="838200" y="1825625"/>
            <a:ext cx="5257800" cy="4351338"/>
          </a:xfrm>
        </p:spPr>
        <p:txBody>
          <a:bodyPr/>
          <a:lstStyle/>
          <a:p>
            <a:r>
              <a:rPr lang="en-US" dirty="0"/>
              <a:t>DNs are DCNs reversed. DN takes cat image, and produces vector like { dog: 0, lizard: 0, horse: 0, cat: 1 }. DCN can take this vector and draw a cat image from that. I tried to find a solid demo, but the best demo is on </a:t>
            </a:r>
            <a:r>
              <a:rPr lang="en-US" dirty="0" err="1">
                <a:hlinkClick r:id="rId2"/>
              </a:rPr>
              <a:t>youtube</a:t>
            </a:r>
            <a:r>
              <a:rPr lang="en-US" dirty="0"/>
              <a:t>.</a:t>
            </a:r>
          </a:p>
        </p:txBody>
      </p:sp>
      <p:pic>
        <p:nvPicPr>
          <p:cNvPr id="33794" name="Picture 2" descr="https://cdn-images-1.medium.com/max/600/1*P4k0hiiaUbsI6tss_QjkrQ.png">
            <a:extLst>
              <a:ext uri="{FF2B5EF4-FFF2-40B4-BE49-F238E27FC236}">
                <a16:creationId xmlns:a16="http://schemas.microsoft.com/office/drawing/2014/main" id="{D7DB5FC2-95E8-4D4C-8D7A-B2374A36C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351" y="1601839"/>
            <a:ext cx="4814960" cy="479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03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B219-68E6-4B8A-B0F3-301F51B2FB17}"/>
              </a:ext>
            </a:extLst>
          </p:cNvPr>
          <p:cNvSpPr>
            <a:spLocks noGrp="1"/>
          </p:cNvSpPr>
          <p:nvPr>
            <p:ph type="title"/>
          </p:nvPr>
        </p:nvSpPr>
        <p:spPr/>
        <p:txBody>
          <a:bodyPr/>
          <a:lstStyle/>
          <a:p>
            <a:r>
              <a:rPr lang="en-US" dirty="0"/>
              <a:t>Deep Convolutional Inverse Graphics Network</a:t>
            </a:r>
          </a:p>
        </p:txBody>
      </p:sp>
      <p:sp>
        <p:nvSpPr>
          <p:cNvPr id="3" name="Content Placeholder 2">
            <a:extLst>
              <a:ext uri="{FF2B5EF4-FFF2-40B4-BE49-F238E27FC236}">
                <a16:creationId xmlns:a16="http://schemas.microsoft.com/office/drawing/2014/main" id="{B38C9790-9D29-493D-B87D-2378A9E5AA44}"/>
              </a:ext>
            </a:extLst>
          </p:cNvPr>
          <p:cNvSpPr>
            <a:spLocks noGrp="1"/>
          </p:cNvSpPr>
          <p:nvPr>
            <p:ph idx="1"/>
          </p:nvPr>
        </p:nvSpPr>
        <p:spPr>
          <a:xfrm>
            <a:off x="838200" y="1825625"/>
            <a:ext cx="5257800" cy="4351338"/>
          </a:xfrm>
        </p:spPr>
        <p:txBody>
          <a:bodyPr>
            <a:normAutofit fontScale="77500" lnSpcReduction="20000"/>
          </a:bodyPr>
          <a:lstStyle/>
          <a:p>
            <a:r>
              <a:rPr lang="en-US" dirty="0"/>
              <a:t>DCIGN looks like DCN and DN glued together, but it is not quire correct.</a:t>
            </a:r>
          </a:p>
          <a:p>
            <a:r>
              <a:rPr lang="en-US" dirty="0"/>
              <a:t>Actually, it is an autoencoder. </a:t>
            </a:r>
          </a:p>
          <a:p>
            <a:r>
              <a:rPr lang="en-US" dirty="0"/>
              <a:t>DCN and DN do not act as separate networks, instead, they are spacers for input and output of the network. </a:t>
            </a:r>
          </a:p>
          <a:p>
            <a:r>
              <a:rPr lang="en-US" dirty="0"/>
              <a:t>Mostly used for image processing, these networks can process images that they have not been trained with previously. </a:t>
            </a:r>
          </a:p>
          <a:p>
            <a:r>
              <a:rPr lang="en-US" dirty="0"/>
              <a:t>These nets, due to their abstraction levels, can remove certain objects from image, re-paint it, or replace horses with zebras like the famous </a:t>
            </a:r>
            <a:r>
              <a:rPr lang="en-US" dirty="0" err="1">
                <a:hlinkClick r:id="rId2"/>
              </a:rPr>
              <a:t>CycleGAN</a:t>
            </a:r>
            <a:r>
              <a:rPr lang="en-US" dirty="0"/>
              <a:t> did.</a:t>
            </a:r>
          </a:p>
          <a:p>
            <a:endParaRPr lang="en-US" dirty="0"/>
          </a:p>
        </p:txBody>
      </p:sp>
      <p:pic>
        <p:nvPicPr>
          <p:cNvPr id="34818" name="Picture 2" descr="https://cdn-images-1.medium.com/max/600/1*l5opPhyeIZdMJPzaXfb5rg.png">
            <a:extLst>
              <a:ext uri="{FF2B5EF4-FFF2-40B4-BE49-F238E27FC236}">
                <a16:creationId xmlns:a16="http://schemas.microsoft.com/office/drawing/2014/main" id="{AFEFDD5E-634F-42C4-AAAA-0762A53EF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05844"/>
            <a:ext cx="57150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7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F5F9-840F-4264-B20D-54E93352645B}"/>
              </a:ext>
            </a:extLst>
          </p:cNvPr>
          <p:cNvSpPr>
            <a:spLocks noGrp="1"/>
          </p:cNvSpPr>
          <p:nvPr>
            <p:ph type="title"/>
          </p:nvPr>
        </p:nvSpPr>
        <p:spPr/>
        <p:txBody>
          <a:bodyPr/>
          <a:lstStyle/>
          <a:p>
            <a:r>
              <a:rPr lang="en-US" dirty="0"/>
              <a:t>Generative Adversarial Network</a:t>
            </a:r>
          </a:p>
        </p:txBody>
      </p:sp>
      <p:sp>
        <p:nvSpPr>
          <p:cNvPr id="3" name="Content Placeholder 2">
            <a:extLst>
              <a:ext uri="{FF2B5EF4-FFF2-40B4-BE49-F238E27FC236}">
                <a16:creationId xmlns:a16="http://schemas.microsoft.com/office/drawing/2014/main" id="{8C8075D7-8F66-4503-A62C-9C46FF2DFAC0}"/>
              </a:ext>
            </a:extLst>
          </p:cNvPr>
          <p:cNvSpPr>
            <a:spLocks noGrp="1"/>
          </p:cNvSpPr>
          <p:nvPr>
            <p:ph idx="1"/>
          </p:nvPr>
        </p:nvSpPr>
        <p:spPr>
          <a:xfrm>
            <a:off x="838200" y="1825625"/>
            <a:ext cx="5257800" cy="4351338"/>
          </a:xfrm>
        </p:spPr>
        <p:txBody>
          <a:bodyPr>
            <a:normAutofit fontScale="92500" lnSpcReduction="20000"/>
          </a:bodyPr>
          <a:lstStyle/>
          <a:p>
            <a:r>
              <a:rPr lang="en-US" dirty="0"/>
              <a:t>GAN represents a huge family of double networks, that are composed from generator and discriminator. </a:t>
            </a:r>
          </a:p>
          <a:p>
            <a:r>
              <a:rPr lang="en-US" dirty="0"/>
              <a:t>They constantly try to fool each other — generator tries to generate some data, and discriminator, receiving sample data, tries to tell generated data from samples. </a:t>
            </a:r>
          </a:p>
          <a:p>
            <a:r>
              <a:rPr lang="en-US" dirty="0"/>
              <a:t>Constantly evolving, this type of neural networks can generate real-life images, in case you are able to maintain the training balance between these two networks.</a:t>
            </a:r>
          </a:p>
          <a:p>
            <a:endParaRPr lang="en-US" dirty="0"/>
          </a:p>
        </p:txBody>
      </p:sp>
      <p:pic>
        <p:nvPicPr>
          <p:cNvPr id="35842" name="Picture 2" descr="https://cdn-images-1.medium.com/max/600/1*6I157u13ns-2DIfl7mpXDQ.png">
            <a:extLst>
              <a:ext uri="{FF2B5EF4-FFF2-40B4-BE49-F238E27FC236}">
                <a16:creationId xmlns:a16="http://schemas.microsoft.com/office/drawing/2014/main" id="{F6D8C8AB-3C2D-4D45-8AE2-8B92296B3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52331"/>
            <a:ext cx="57150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410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1940-6267-4D79-9AAB-3E941115EDE4}"/>
              </a:ext>
            </a:extLst>
          </p:cNvPr>
          <p:cNvSpPr>
            <a:spLocks noGrp="1"/>
          </p:cNvSpPr>
          <p:nvPr>
            <p:ph type="title"/>
          </p:nvPr>
        </p:nvSpPr>
        <p:spPr/>
        <p:txBody>
          <a:bodyPr/>
          <a:lstStyle/>
          <a:p>
            <a:r>
              <a:rPr lang="en-US" dirty="0"/>
              <a:t>Liquid State Machine</a:t>
            </a:r>
          </a:p>
        </p:txBody>
      </p:sp>
      <p:sp>
        <p:nvSpPr>
          <p:cNvPr id="3" name="Content Placeholder 2">
            <a:extLst>
              <a:ext uri="{FF2B5EF4-FFF2-40B4-BE49-F238E27FC236}">
                <a16:creationId xmlns:a16="http://schemas.microsoft.com/office/drawing/2014/main" id="{C355E89E-C2EE-4EBC-8ABA-4B9483C7B3A8}"/>
              </a:ext>
            </a:extLst>
          </p:cNvPr>
          <p:cNvSpPr>
            <a:spLocks noGrp="1"/>
          </p:cNvSpPr>
          <p:nvPr>
            <p:ph idx="1"/>
          </p:nvPr>
        </p:nvSpPr>
        <p:spPr>
          <a:xfrm>
            <a:off x="838200" y="1825625"/>
            <a:ext cx="5257800" cy="4351338"/>
          </a:xfrm>
        </p:spPr>
        <p:txBody>
          <a:bodyPr>
            <a:normAutofit fontScale="92500" lnSpcReduction="20000"/>
          </a:bodyPr>
          <a:lstStyle/>
          <a:p>
            <a:r>
              <a:rPr lang="en-US" dirty="0"/>
              <a:t>LSM is sparse (not fully connected) neural network where activation functions are replaced by threshold levels. </a:t>
            </a:r>
          </a:p>
          <a:p>
            <a:r>
              <a:rPr lang="en-US" dirty="0"/>
              <a:t>Cell accumulates values from sequential samples, and emits output only when the threshold is reached, setting internal counter again to zero.</a:t>
            </a:r>
          </a:p>
          <a:p>
            <a:r>
              <a:rPr lang="en-US" dirty="0"/>
              <a:t>Such idea is taken from human brain, and these networks are widely used in computer vision and speech recognition systems, but without major </a:t>
            </a:r>
          </a:p>
          <a:p>
            <a:endParaRPr lang="en-US" dirty="0"/>
          </a:p>
        </p:txBody>
      </p:sp>
      <p:pic>
        <p:nvPicPr>
          <p:cNvPr id="36866" name="Picture 2" descr="https://cdn-images-1.medium.com/max/600/1*OmL5OkAfhF7wAc3sZu0iLw.png">
            <a:extLst>
              <a:ext uri="{FF2B5EF4-FFF2-40B4-BE49-F238E27FC236}">
                <a16:creationId xmlns:a16="http://schemas.microsoft.com/office/drawing/2014/main" id="{222F7739-8216-4BEC-A27D-8408B966C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409" y="1274046"/>
            <a:ext cx="5715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091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B00B-240B-45D8-9B6A-3C3D8C41E5DD}"/>
              </a:ext>
            </a:extLst>
          </p:cNvPr>
          <p:cNvSpPr>
            <a:spLocks noGrp="1"/>
          </p:cNvSpPr>
          <p:nvPr>
            <p:ph type="title"/>
          </p:nvPr>
        </p:nvSpPr>
        <p:spPr/>
        <p:txBody>
          <a:bodyPr/>
          <a:lstStyle/>
          <a:p>
            <a:r>
              <a:rPr lang="en-US" dirty="0"/>
              <a:t>Extreme Learning Machine</a:t>
            </a:r>
          </a:p>
        </p:txBody>
      </p:sp>
      <p:sp>
        <p:nvSpPr>
          <p:cNvPr id="3" name="Content Placeholder 2">
            <a:extLst>
              <a:ext uri="{FF2B5EF4-FFF2-40B4-BE49-F238E27FC236}">
                <a16:creationId xmlns:a16="http://schemas.microsoft.com/office/drawing/2014/main" id="{5BDB35E1-6F81-47A4-9850-F9A2125B74F5}"/>
              </a:ext>
            </a:extLst>
          </p:cNvPr>
          <p:cNvSpPr>
            <a:spLocks noGrp="1"/>
          </p:cNvSpPr>
          <p:nvPr>
            <p:ph idx="1"/>
          </p:nvPr>
        </p:nvSpPr>
        <p:spPr>
          <a:xfrm>
            <a:off x="838200" y="1825625"/>
            <a:ext cx="5257800" cy="4351338"/>
          </a:xfrm>
        </p:spPr>
        <p:txBody>
          <a:bodyPr/>
          <a:lstStyle/>
          <a:p>
            <a:r>
              <a:rPr lang="en-US" dirty="0"/>
              <a:t>ELM is an attempt to reduce complexity behind FF networks by creating sparse hidden layers with random connections. They require less computational power, but the actual efficiency heavily depends on the task and data.</a:t>
            </a:r>
          </a:p>
        </p:txBody>
      </p:sp>
      <p:pic>
        <p:nvPicPr>
          <p:cNvPr id="37890" name="Picture 2" descr="https://cdn-images-1.medium.com/max/600/1*jX9zi1Z9rGSLsdWO_DcxHw.png">
            <a:extLst>
              <a:ext uri="{FF2B5EF4-FFF2-40B4-BE49-F238E27FC236}">
                <a16:creationId xmlns:a16="http://schemas.microsoft.com/office/drawing/2014/main" id="{6468793F-5CE7-4EF6-8C23-7FAB1E27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5625"/>
            <a:ext cx="57150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864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7FE7-9246-42F5-B535-23AFD1E3E798}"/>
              </a:ext>
            </a:extLst>
          </p:cNvPr>
          <p:cNvSpPr>
            <a:spLocks noGrp="1"/>
          </p:cNvSpPr>
          <p:nvPr>
            <p:ph type="title"/>
          </p:nvPr>
        </p:nvSpPr>
        <p:spPr/>
        <p:txBody>
          <a:bodyPr/>
          <a:lstStyle/>
          <a:p>
            <a:r>
              <a:rPr lang="en-US" dirty="0"/>
              <a:t>Echo State Network</a:t>
            </a:r>
          </a:p>
        </p:txBody>
      </p:sp>
      <p:sp>
        <p:nvSpPr>
          <p:cNvPr id="3" name="Content Placeholder 2">
            <a:extLst>
              <a:ext uri="{FF2B5EF4-FFF2-40B4-BE49-F238E27FC236}">
                <a16:creationId xmlns:a16="http://schemas.microsoft.com/office/drawing/2014/main" id="{9AC4281F-C698-49EE-AED3-500BE9BBB978}"/>
              </a:ext>
            </a:extLst>
          </p:cNvPr>
          <p:cNvSpPr>
            <a:spLocks noGrp="1"/>
          </p:cNvSpPr>
          <p:nvPr>
            <p:ph idx="1"/>
          </p:nvPr>
        </p:nvSpPr>
        <p:spPr>
          <a:xfrm>
            <a:off x="838200" y="1825625"/>
            <a:ext cx="5257800" cy="4351338"/>
          </a:xfrm>
        </p:spPr>
        <p:txBody>
          <a:bodyPr>
            <a:normAutofit/>
          </a:bodyPr>
          <a:lstStyle/>
          <a:p>
            <a:r>
              <a:rPr lang="en-US" dirty="0"/>
              <a:t>ESN is a subtype of recurrent networks with a special training approach. </a:t>
            </a:r>
          </a:p>
          <a:p>
            <a:r>
              <a:rPr lang="en-US" dirty="0"/>
              <a:t>The data is passed to input, then the output if being monitored for multiple iterations (allowing the recurrent features to kick in). </a:t>
            </a:r>
          </a:p>
          <a:p>
            <a:r>
              <a:rPr lang="en-US" dirty="0"/>
              <a:t>Only weights between hidden cells are updated after that.</a:t>
            </a:r>
          </a:p>
          <a:p>
            <a:endParaRPr lang="en-US" dirty="0"/>
          </a:p>
        </p:txBody>
      </p:sp>
      <p:pic>
        <p:nvPicPr>
          <p:cNvPr id="38914" name="Picture 2" descr="https://cdn-images-1.medium.com/max/600/1*c6HutrPcuyYBhSiVU16boA.png">
            <a:extLst>
              <a:ext uri="{FF2B5EF4-FFF2-40B4-BE49-F238E27FC236}">
                <a16:creationId xmlns:a16="http://schemas.microsoft.com/office/drawing/2014/main" id="{6FD48D8C-83E2-48F0-A527-51A9DE3BC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91444"/>
            <a:ext cx="57150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859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BA75-1B47-4BDE-9A04-7E0FC0A5DD08}"/>
              </a:ext>
            </a:extLst>
          </p:cNvPr>
          <p:cNvSpPr>
            <a:spLocks noGrp="1"/>
          </p:cNvSpPr>
          <p:nvPr>
            <p:ph type="title"/>
          </p:nvPr>
        </p:nvSpPr>
        <p:spPr/>
        <p:txBody>
          <a:bodyPr/>
          <a:lstStyle/>
          <a:p>
            <a:r>
              <a:rPr lang="en-US" dirty="0"/>
              <a:t>Deep Residual Network</a:t>
            </a:r>
          </a:p>
        </p:txBody>
      </p:sp>
      <p:sp>
        <p:nvSpPr>
          <p:cNvPr id="3" name="Content Placeholder 2">
            <a:extLst>
              <a:ext uri="{FF2B5EF4-FFF2-40B4-BE49-F238E27FC236}">
                <a16:creationId xmlns:a16="http://schemas.microsoft.com/office/drawing/2014/main" id="{F80F3954-1ED8-4766-895E-FE48639F6AF7}"/>
              </a:ext>
            </a:extLst>
          </p:cNvPr>
          <p:cNvSpPr>
            <a:spLocks noGrp="1"/>
          </p:cNvSpPr>
          <p:nvPr>
            <p:ph idx="1"/>
          </p:nvPr>
        </p:nvSpPr>
        <p:spPr>
          <a:xfrm>
            <a:off x="838200" y="1825625"/>
            <a:ext cx="5257800" cy="4351338"/>
          </a:xfrm>
        </p:spPr>
        <p:txBody>
          <a:bodyPr/>
          <a:lstStyle/>
          <a:p>
            <a:r>
              <a:rPr lang="en-US" dirty="0"/>
              <a:t>DRN is a deep network where some part of input data is passed to next layers. </a:t>
            </a:r>
          </a:p>
          <a:p>
            <a:r>
              <a:rPr lang="en-US" dirty="0"/>
              <a:t>This feature allows them to be really deep (up to 300 layers), but actually they are kind of RNN without explicit delay.</a:t>
            </a:r>
          </a:p>
        </p:txBody>
      </p:sp>
      <p:pic>
        <p:nvPicPr>
          <p:cNvPr id="39938" name="Picture 2" descr="https://cdn-images-1.medium.com/max/600/1*W438DR7H8-P9WQk6XKg3bg.png">
            <a:extLst>
              <a:ext uri="{FF2B5EF4-FFF2-40B4-BE49-F238E27FC236}">
                <a16:creationId xmlns:a16="http://schemas.microsoft.com/office/drawing/2014/main" id="{3839B1EC-34F4-4DAE-A484-67A9A9416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30117"/>
            <a:ext cx="5715000"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776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1F56-FF4E-48E1-871F-3C8CC2BD57A5}"/>
              </a:ext>
            </a:extLst>
          </p:cNvPr>
          <p:cNvSpPr>
            <a:spLocks noGrp="1"/>
          </p:cNvSpPr>
          <p:nvPr>
            <p:ph type="title"/>
          </p:nvPr>
        </p:nvSpPr>
        <p:spPr/>
        <p:txBody>
          <a:bodyPr/>
          <a:lstStyle/>
          <a:p>
            <a:r>
              <a:rPr lang="en-US" dirty="0" err="1"/>
              <a:t>Kohonen</a:t>
            </a:r>
            <a:r>
              <a:rPr lang="en-US" dirty="0"/>
              <a:t> Network </a:t>
            </a:r>
          </a:p>
        </p:txBody>
      </p:sp>
      <p:sp>
        <p:nvSpPr>
          <p:cNvPr id="3" name="Content Placeholder 2">
            <a:extLst>
              <a:ext uri="{FF2B5EF4-FFF2-40B4-BE49-F238E27FC236}">
                <a16:creationId xmlns:a16="http://schemas.microsoft.com/office/drawing/2014/main" id="{825ED77A-E28B-480B-90D7-8A429AFA6A73}"/>
              </a:ext>
            </a:extLst>
          </p:cNvPr>
          <p:cNvSpPr>
            <a:spLocks noGrp="1"/>
          </p:cNvSpPr>
          <p:nvPr>
            <p:ph idx="1"/>
          </p:nvPr>
        </p:nvSpPr>
        <p:spPr>
          <a:xfrm>
            <a:off x="838200" y="1825625"/>
            <a:ext cx="5257800" cy="4351338"/>
          </a:xfrm>
        </p:spPr>
        <p:txBody>
          <a:bodyPr>
            <a:normAutofit lnSpcReduction="10000"/>
          </a:bodyPr>
          <a:lstStyle/>
          <a:p>
            <a:r>
              <a:rPr lang="en-US" dirty="0"/>
              <a:t>KN introduces the “distance to cell” feature. Mostly used for classification, this type of network tries to adjust their cells for maximal reaction to particular input. When some cell is updated, it’s closest </a:t>
            </a:r>
            <a:r>
              <a:rPr lang="en-US" dirty="0" err="1"/>
              <a:t>neighbours</a:t>
            </a:r>
            <a:r>
              <a:rPr lang="en-US" dirty="0"/>
              <a:t> are updated </a:t>
            </a:r>
            <a:r>
              <a:rPr lang="en-US" dirty="0" err="1"/>
              <a:t>aswell</a:t>
            </a:r>
            <a:r>
              <a:rPr lang="en-US" dirty="0"/>
              <a:t>.</a:t>
            </a:r>
          </a:p>
          <a:p>
            <a:r>
              <a:rPr lang="en-US" dirty="0"/>
              <a:t>Like SVMs these networks are not always considered to be a “real” neural networks.</a:t>
            </a:r>
          </a:p>
          <a:p>
            <a:endParaRPr lang="en-US" dirty="0"/>
          </a:p>
        </p:txBody>
      </p:sp>
      <p:pic>
        <p:nvPicPr>
          <p:cNvPr id="40962" name="Picture 2" descr="https://cdn-images-1.medium.com/max/600/1*qhqL1VeADFKFN7VWBmSkrQ.png">
            <a:extLst>
              <a:ext uri="{FF2B5EF4-FFF2-40B4-BE49-F238E27FC236}">
                <a16:creationId xmlns:a16="http://schemas.microsoft.com/office/drawing/2014/main" id="{BE1FE713-7493-4749-A474-0B6EB5F59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164" y="1657350"/>
            <a:ext cx="57150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3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4997DA79-C4E2-4F9B-869F-D8C00E320686}"/>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45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140A-D7CB-49DC-B577-838C65733C74}"/>
              </a:ext>
            </a:extLst>
          </p:cNvPr>
          <p:cNvSpPr>
            <a:spLocks noGrp="1"/>
          </p:cNvSpPr>
          <p:nvPr>
            <p:ph type="title"/>
          </p:nvPr>
        </p:nvSpPr>
        <p:spPr/>
        <p:txBody>
          <a:bodyPr/>
          <a:lstStyle/>
          <a:p>
            <a:r>
              <a:rPr lang="en-US" dirty="0"/>
              <a:t>Support Vector Machine</a:t>
            </a:r>
          </a:p>
        </p:txBody>
      </p:sp>
      <p:sp>
        <p:nvSpPr>
          <p:cNvPr id="3" name="Content Placeholder 2">
            <a:extLst>
              <a:ext uri="{FF2B5EF4-FFF2-40B4-BE49-F238E27FC236}">
                <a16:creationId xmlns:a16="http://schemas.microsoft.com/office/drawing/2014/main" id="{0EDBE256-3FBD-4392-A285-DED8F05021A4}"/>
              </a:ext>
            </a:extLst>
          </p:cNvPr>
          <p:cNvSpPr>
            <a:spLocks noGrp="1"/>
          </p:cNvSpPr>
          <p:nvPr>
            <p:ph idx="1"/>
          </p:nvPr>
        </p:nvSpPr>
        <p:spPr>
          <a:xfrm>
            <a:off x="838200" y="1825625"/>
            <a:ext cx="5257800" cy="4351338"/>
          </a:xfrm>
        </p:spPr>
        <p:txBody>
          <a:bodyPr/>
          <a:lstStyle/>
          <a:p>
            <a:r>
              <a:rPr lang="en-US" dirty="0"/>
              <a:t>SVM is used for binary classification tasks. No matter how many dimensions — or inputs — the net may process, the answer is always “yes” or “no”.</a:t>
            </a:r>
          </a:p>
          <a:p>
            <a:r>
              <a:rPr lang="en-US" dirty="0"/>
              <a:t>SVMs are not always considered to be a neural network.</a:t>
            </a:r>
          </a:p>
          <a:p>
            <a:endParaRPr lang="en-US" dirty="0"/>
          </a:p>
        </p:txBody>
      </p:sp>
      <p:pic>
        <p:nvPicPr>
          <p:cNvPr id="41986" name="Picture 2" descr="https://cdn-images-1.medium.com/max/600/1*50Vt3CEZeecJnDFE_-qL9A.png">
            <a:extLst>
              <a:ext uri="{FF2B5EF4-FFF2-40B4-BE49-F238E27FC236}">
                <a16:creationId xmlns:a16="http://schemas.microsoft.com/office/drawing/2014/main" id="{168CE493-EBE4-451E-834D-0BA6E6048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05794"/>
            <a:ext cx="5715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0195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8F4A-3341-4500-A06F-F48E4674EF87}"/>
              </a:ext>
            </a:extLst>
          </p:cNvPr>
          <p:cNvSpPr>
            <a:spLocks noGrp="1"/>
          </p:cNvSpPr>
          <p:nvPr>
            <p:ph type="title"/>
          </p:nvPr>
        </p:nvSpPr>
        <p:spPr/>
        <p:txBody>
          <a:bodyPr/>
          <a:lstStyle/>
          <a:p>
            <a:r>
              <a:rPr lang="en-US" dirty="0"/>
              <a:t>Neural Turing Machine</a:t>
            </a:r>
          </a:p>
        </p:txBody>
      </p:sp>
      <p:sp>
        <p:nvSpPr>
          <p:cNvPr id="3" name="Content Placeholder 2">
            <a:extLst>
              <a:ext uri="{FF2B5EF4-FFF2-40B4-BE49-F238E27FC236}">
                <a16:creationId xmlns:a16="http://schemas.microsoft.com/office/drawing/2014/main" id="{9CE799F5-9730-4519-B725-8E39329D62B1}"/>
              </a:ext>
            </a:extLst>
          </p:cNvPr>
          <p:cNvSpPr>
            <a:spLocks noGrp="1"/>
          </p:cNvSpPr>
          <p:nvPr>
            <p:ph idx="1"/>
          </p:nvPr>
        </p:nvSpPr>
        <p:spPr>
          <a:xfrm>
            <a:off x="838200" y="1825625"/>
            <a:ext cx="5257800" cy="4351338"/>
          </a:xfrm>
        </p:spPr>
        <p:txBody>
          <a:bodyPr>
            <a:normAutofit fontScale="85000" lnSpcReduction="20000"/>
          </a:bodyPr>
          <a:lstStyle/>
          <a:p>
            <a:r>
              <a:rPr lang="en-US" dirty="0"/>
              <a:t>Neural networks are like black-boxes — we can train them, get results, enhance them but the actual decision path is mostly hidden from us.</a:t>
            </a:r>
          </a:p>
          <a:p>
            <a:r>
              <a:rPr lang="en-US" dirty="0"/>
              <a:t>The NTM is an attempt to fix it — is it a FF with memory cells extracted. Some authors also say that it is an abstraction over LSTM.</a:t>
            </a:r>
          </a:p>
          <a:p>
            <a:r>
              <a:rPr lang="en-US" dirty="0"/>
              <a:t>The memory is addressed by its contents, and the network can read from and write to the memory depending on current state, representing a Turing-complete neural network.</a:t>
            </a:r>
          </a:p>
          <a:p>
            <a:endParaRPr lang="en-US" dirty="0"/>
          </a:p>
        </p:txBody>
      </p:sp>
      <p:pic>
        <p:nvPicPr>
          <p:cNvPr id="43010" name="Picture 2" descr="https://cdn-images-1.medium.com/max/600/1*tGDhjarEV_X-pWEPfmE9hQ.png">
            <a:extLst>
              <a:ext uri="{FF2B5EF4-FFF2-40B4-BE49-F238E27FC236}">
                <a16:creationId xmlns:a16="http://schemas.microsoft.com/office/drawing/2014/main" id="{B74F2F87-1B35-401D-B242-9C6295B03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81452"/>
            <a:ext cx="5715000"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4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393654-7BDE-4D76-87FA-4A899BDAA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326246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97FB8E8-96F4-4AB8-A592-75052DC111F4}"/>
              </a:ext>
            </a:extLst>
          </p:cNvPr>
          <p:cNvSpPr/>
          <p:nvPr/>
        </p:nvSpPr>
        <p:spPr>
          <a:xfrm>
            <a:off x="6096000" y="1580225"/>
            <a:ext cx="111858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Network</a:t>
            </a:r>
            <a:endParaRPr lang="en-US" dirty="0"/>
          </a:p>
        </p:txBody>
      </p:sp>
      <p:sp>
        <p:nvSpPr>
          <p:cNvPr id="9" name="Rectangle: Rounded Corners 8">
            <a:extLst>
              <a:ext uri="{FF2B5EF4-FFF2-40B4-BE49-F238E27FC236}">
                <a16:creationId xmlns:a16="http://schemas.microsoft.com/office/drawing/2014/main" id="{DEA658B2-DADA-4630-AD15-C6D38D1F2A7D}"/>
              </a:ext>
            </a:extLst>
          </p:cNvPr>
          <p:cNvSpPr/>
          <p:nvPr/>
        </p:nvSpPr>
        <p:spPr>
          <a:xfrm>
            <a:off x="5181600" y="158022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a:t>
            </a:r>
          </a:p>
        </p:txBody>
      </p:sp>
      <p:sp>
        <p:nvSpPr>
          <p:cNvPr id="10" name="Rectangle: Rounded Corners 9">
            <a:extLst>
              <a:ext uri="{FF2B5EF4-FFF2-40B4-BE49-F238E27FC236}">
                <a16:creationId xmlns:a16="http://schemas.microsoft.com/office/drawing/2014/main" id="{1E23ECB0-248C-4ECA-B206-7A52845CB85A}"/>
              </a:ext>
            </a:extLst>
          </p:cNvPr>
          <p:cNvSpPr/>
          <p:nvPr/>
        </p:nvSpPr>
        <p:spPr>
          <a:xfrm>
            <a:off x="2627789" y="3577701"/>
            <a:ext cx="213064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neurons ?</a:t>
            </a:r>
          </a:p>
        </p:txBody>
      </p:sp>
      <p:sp>
        <p:nvSpPr>
          <p:cNvPr id="11" name="Rectangle: Rounded Corners 10">
            <a:extLst>
              <a:ext uri="{FF2B5EF4-FFF2-40B4-BE49-F238E27FC236}">
                <a16:creationId xmlns:a16="http://schemas.microsoft.com/office/drawing/2014/main" id="{0AE62135-4E37-4C55-9D0C-FE4FF3898421}"/>
              </a:ext>
            </a:extLst>
          </p:cNvPr>
          <p:cNvSpPr/>
          <p:nvPr/>
        </p:nvSpPr>
        <p:spPr>
          <a:xfrm>
            <a:off x="7581530" y="3577701"/>
            <a:ext cx="23614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are the connected?</a:t>
            </a:r>
          </a:p>
        </p:txBody>
      </p:sp>
      <p:cxnSp>
        <p:nvCxnSpPr>
          <p:cNvPr id="13" name="Straight Arrow Connector 12">
            <a:extLst>
              <a:ext uri="{FF2B5EF4-FFF2-40B4-BE49-F238E27FC236}">
                <a16:creationId xmlns:a16="http://schemas.microsoft.com/office/drawing/2014/main" id="{50FA237E-2AF8-48C3-A2F1-32248B8C50DD}"/>
              </a:ext>
            </a:extLst>
          </p:cNvPr>
          <p:cNvCxnSpPr>
            <a:stCxn id="10" idx="0"/>
            <a:endCxn id="9" idx="1"/>
          </p:cNvCxnSpPr>
          <p:nvPr/>
        </p:nvCxnSpPr>
        <p:spPr>
          <a:xfrm flipV="1">
            <a:off x="3693110" y="2037425"/>
            <a:ext cx="1488490" cy="1540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4525C5-A722-465E-9424-8510908DCCC2}"/>
              </a:ext>
            </a:extLst>
          </p:cNvPr>
          <p:cNvCxnSpPr>
            <a:stCxn id="11" idx="0"/>
            <a:endCxn id="8" idx="3"/>
          </p:cNvCxnSpPr>
          <p:nvPr/>
        </p:nvCxnSpPr>
        <p:spPr>
          <a:xfrm flipH="1" flipV="1">
            <a:off x="7214586" y="2037425"/>
            <a:ext cx="1547674" cy="1540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E15E33-8759-4592-AF29-30C8013EF6CD}"/>
              </a:ext>
            </a:extLst>
          </p:cNvPr>
          <p:cNvSpPr txBox="1"/>
          <p:nvPr/>
        </p:nvSpPr>
        <p:spPr>
          <a:xfrm>
            <a:off x="3707878" y="5468644"/>
            <a:ext cx="4776244" cy="369332"/>
          </a:xfrm>
          <a:prstGeom prst="rect">
            <a:avLst/>
          </a:prstGeom>
          <a:noFill/>
        </p:spPr>
        <p:txBody>
          <a:bodyPr wrap="none" rtlCol="0">
            <a:spAutoFit/>
          </a:bodyPr>
          <a:lstStyle/>
          <a:p>
            <a:r>
              <a:rPr lang="en-US" dirty="0"/>
              <a:t>*We will get to a more traditional definition later</a:t>
            </a:r>
          </a:p>
        </p:txBody>
      </p:sp>
    </p:spTree>
    <p:extLst>
      <p:ext uri="{BB962C8B-B14F-4D97-AF65-F5344CB8AC3E}">
        <p14:creationId xmlns:p14="http://schemas.microsoft.com/office/powerpoint/2010/main" val="11671893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567</TotalTime>
  <Words>1541</Words>
  <Application>Microsoft Office PowerPoint</Application>
  <PresentationFormat>Widescreen</PresentationFormat>
  <Paragraphs>141</Paragraphs>
  <Slides>71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Calibri Light</vt:lpstr>
      <vt:lpstr>Office Theme</vt:lpstr>
      <vt:lpstr>Introduction to Neural Networks </vt:lpstr>
      <vt:lpstr>Why neural network ?</vt:lpstr>
      <vt:lpstr>Now what about 10 digits ?</vt:lpstr>
      <vt:lpstr>Now 100 images with different pixel values ?</vt:lpstr>
      <vt:lpstr>Now ? These are just a few variations of 2 </vt:lpstr>
      <vt:lpstr>Solution – Neural Networks </vt:lpstr>
      <vt:lpstr>PowerPoint Presentation</vt:lpstr>
      <vt:lpstr>PowerPoint Presentation</vt:lpstr>
      <vt:lpstr>PowerPoint Presentation</vt:lpstr>
      <vt:lpstr>Neurons </vt:lpstr>
      <vt:lpstr>PowerPoint Presentation</vt:lpstr>
      <vt:lpstr>Input layer and activation </vt:lpstr>
      <vt:lpstr>PowerPoint Presentation</vt:lpstr>
      <vt:lpstr>Output layer and Hidden Layer </vt:lpstr>
      <vt:lpstr>PowerPoint Presentation</vt:lpstr>
      <vt:lpstr>Neural Network </vt:lpstr>
      <vt:lpstr>PowerPoint Presentation</vt:lpstr>
      <vt:lpstr>What are the layers doing ? </vt:lpstr>
      <vt:lpstr>PowerPoint Presentation</vt:lpstr>
      <vt:lpstr>PowerPoint Presentation</vt:lpstr>
      <vt:lpstr>Weights </vt:lpstr>
      <vt:lpstr>PowerPoint Presentation</vt:lpstr>
      <vt:lpstr>Activation function and Bias </vt:lpstr>
      <vt:lpstr>PowerPoint Presentation</vt:lpstr>
      <vt:lpstr>Updated definition of neurons </vt:lpstr>
      <vt:lpstr>PowerPoint Presentation</vt:lpstr>
      <vt:lpstr>Training Process </vt:lpstr>
      <vt:lpstr>PowerPoint Presentation</vt:lpstr>
      <vt:lpstr>Handwritten digits classification</vt:lpstr>
      <vt:lpstr>MNIST dataset</vt:lpstr>
      <vt:lpstr>MNSIT</vt:lpstr>
      <vt:lpstr>Goal ?</vt:lpstr>
      <vt:lpstr>PowerPoint Presentation</vt:lpstr>
      <vt:lpstr>PowerPoint Presentation</vt:lpstr>
      <vt:lpstr>PowerPoint Presentation</vt:lpstr>
      <vt:lpstr>PowerPoint Presentation</vt:lpstr>
      <vt:lpstr>PowerPoint Presentation</vt:lpstr>
      <vt:lpstr>PowerPoint Presentation</vt:lpstr>
      <vt:lpstr>Coding Time !</vt:lpstr>
      <vt:lpstr>Appendix </vt:lpstr>
      <vt:lpstr>Neural networks Definition</vt:lpstr>
      <vt:lpstr>Comparing ANN to Biological Neuron</vt:lpstr>
      <vt:lpstr>Types of Neural Networks </vt:lpstr>
      <vt:lpstr>PowerPoint Presentation</vt:lpstr>
      <vt:lpstr>Perceptron</vt:lpstr>
      <vt:lpstr>Feed forward neural networks</vt:lpstr>
      <vt:lpstr>RBF neural networks</vt:lpstr>
      <vt:lpstr>DFF neural networks</vt:lpstr>
      <vt:lpstr>Recurrent Neural Networks</vt:lpstr>
      <vt:lpstr>Long short-term memory</vt:lpstr>
      <vt:lpstr>Gated Recurrent Unit</vt:lpstr>
      <vt:lpstr>Auto encoders</vt:lpstr>
      <vt:lpstr>Variational AE</vt:lpstr>
      <vt:lpstr>Denoising AE</vt:lpstr>
      <vt:lpstr>Sparse AE</vt:lpstr>
      <vt:lpstr>Markov Chains</vt:lpstr>
      <vt:lpstr>Hopfield networks</vt:lpstr>
      <vt:lpstr>Boltzmann machines</vt:lpstr>
      <vt:lpstr>Restricted BM</vt:lpstr>
      <vt:lpstr>Deep Belief Network</vt:lpstr>
      <vt:lpstr>Deep Convolutional Network</vt:lpstr>
      <vt:lpstr>Deconvolutional Network</vt:lpstr>
      <vt:lpstr>Deep Convolutional Inverse Graphics Network</vt:lpstr>
      <vt:lpstr>Generative Adversarial Network</vt:lpstr>
      <vt:lpstr>Liquid State Machine</vt:lpstr>
      <vt:lpstr>Extreme Learning Machine</vt:lpstr>
      <vt:lpstr>Echo State Network</vt:lpstr>
      <vt:lpstr>Deep Residual Network</vt:lpstr>
      <vt:lpstr>Kohonen Network </vt:lpstr>
      <vt:lpstr>Support Vector Machine</vt:lpstr>
      <vt:lpstr>Neural Turing Machine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Neural Networks </dc:title>
  <dc:creator>Ishan</dc:creator>
  <cp:lastModifiedBy>Ishan</cp:lastModifiedBy>
  <cp:revision>29</cp:revision>
  <dcterms:created xsi:type="dcterms:W3CDTF">2019-02-11T04:36:44Z</dcterms:created>
  <dcterms:modified xsi:type="dcterms:W3CDTF">2019-02-11T14:12:09Z</dcterms:modified>
</cp:coreProperties>
</file>